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ink/ink2.xml" ContentType="application/inkml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2"/>
  </p:notesMasterIdLst>
  <p:sldIdLst>
    <p:sldId id="260" r:id="rId2"/>
    <p:sldId id="261" r:id="rId3"/>
    <p:sldId id="262" r:id="rId4"/>
    <p:sldId id="263" r:id="rId5"/>
    <p:sldId id="264" r:id="rId6"/>
    <p:sldId id="266" r:id="rId7"/>
    <p:sldId id="274" r:id="rId8"/>
    <p:sldId id="377" r:id="rId9"/>
    <p:sldId id="276" r:id="rId10"/>
    <p:sldId id="278" r:id="rId11"/>
    <p:sldId id="280" r:id="rId12"/>
    <p:sldId id="284" r:id="rId13"/>
    <p:sldId id="285" r:id="rId14"/>
    <p:sldId id="287" r:id="rId15"/>
    <p:sldId id="291" r:id="rId16"/>
    <p:sldId id="293" r:id="rId17"/>
    <p:sldId id="294" r:id="rId18"/>
    <p:sldId id="295" r:id="rId19"/>
    <p:sldId id="373" r:id="rId20"/>
    <p:sldId id="374" r:id="rId21"/>
    <p:sldId id="375" r:id="rId22"/>
    <p:sldId id="318" r:id="rId23"/>
    <p:sldId id="320" r:id="rId24"/>
    <p:sldId id="322" r:id="rId25"/>
    <p:sldId id="323" r:id="rId26"/>
    <p:sldId id="327" r:id="rId27"/>
    <p:sldId id="328" r:id="rId28"/>
    <p:sldId id="329" r:id="rId29"/>
    <p:sldId id="333" r:id="rId30"/>
    <p:sldId id="335" r:id="rId31"/>
    <p:sldId id="336" r:id="rId32"/>
    <p:sldId id="338" r:id="rId33"/>
    <p:sldId id="340" r:id="rId34"/>
    <p:sldId id="342" r:id="rId35"/>
    <p:sldId id="344" r:id="rId36"/>
    <p:sldId id="376" r:id="rId37"/>
    <p:sldId id="350" r:id="rId38"/>
    <p:sldId id="352" r:id="rId39"/>
    <p:sldId id="354" r:id="rId40"/>
    <p:sldId id="355" r:id="rId41"/>
    <p:sldId id="356" r:id="rId42"/>
    <p:sldId id="357" r:id="rId43"/>
    <p:sldId id="358" r:id="rId44"/>
    <p:sldId id="359" r:id="rId45"/>
    <p:sldId id="364" r:id="rId46"/>
    <p:sldId id="365" r:id="rId47"/>
    <p:sldId id="366" r:id="rId48"/>
    <p:sldId id="367" r:id="rId49"/>
    <p:sldId id="371" r:id="rId50"/>
    <p:sldId id="372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810"/>
    <a:srgbClr val="A68C74"/>
    <a:srgbClr val="594833"/>
    <a:srgbClr val="2564A2"/>
    <a:srgbClr val="AACB2B"/>
    <a:srgbClr val="FFFFFF"/>
    <a:srgbClr val="226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5-13T23:12:39.9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1091 12452,'25'25,"-25"-25,0 25,25-25,-25 49,0-24,0 25,0-1,0 26,25-26,-25 1,25 24,-1-24,26 24,-25-49,0 25,-1-1,1 1,0 0,0-1,0-24,-25 0,0-25,24 25,-24-25,25 0,0-25,25 0,-26-49,1 74,0-50,50-25,-75 26,24 24,1-49,25 49,-25 0,-25-49,24 49,1 0,0 0,0 0,-25 1,25 24,-25-50,24 25,1 0,0 25,-25-24,25-1,-25 25,0-25,0 25,0 0,0-25,0 0,0 25,0-24,0 24,0-50,25 50,-25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5-13T23:59:57.6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8210 15453,'0'0,"-24"-24,24-1,0 25,0-25,-25 25,25 0,0-25,0 25,-25 0,0 0,25 0,-25 0,25 0,-24 0,24 0,-25 0,0 0,25 0,-25 0,25 0,-25 0,0 0,1 0,24 0,-25 0,0 0,25 0,-25 25,25-25,-25 0,25 0,-24 0,-1 25,25 0,-25-25,25 0,-25 0,0 0,25 0,-24 24,24-24,-25 0,25 0,0 0,0 25,-25-25,0 25,25-25,0 0,-25 0,25 25,0-25,-24 49,24-49,-25 25,25-25,0 25,0-25,0 25,0 0,0-25,-25 24,25-24,0 25,0 0,0-25,0 25,0-25,0 25,0-1,0-24,0 25,0-25,0 25,0-25,0 25,0 0,0-25,0 24,0-24,0 0,0 25,25-25,-25 25,25-25,-25 0,0 25,0-25,24 0,-24 25,25-25,-25 0,25 0,-25 0,25 24,-25-24,25 0,-25 25,24-25,-24 0,25 0,-25 0,25 25,-25-25,25 0,0 0,-25 0,24 25,-24-25,25 25,-25-25,25 0,0 0,-25 0,25 0,-25 0,24 0,1 0,-25 0,25 0,-25 0,25 0,-25 0,0 0,25 0,0-25,-25 25,0 0,24-25,-24 25,0-25,0 0,25 25,-25 0,0-24,0 24,25 0,-25-25,25 25,-25-25,0 0,0 25,0 0,0-25,0 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B8431D-A8FC-478F-9819-E4F499D22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75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2F2A21-D1FB-4F83-8B70-634E558B78FA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75781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272727"/>
                </a:solidFill>
                <a:cs typeface="Times New Roman" pitchFamily="18" charset="0"/>
              </a:rPr>
              <a:t>allen2e_09_09_bottom_li.jpg</a:t>
            </a:r>
            <a:br>
              <a:rPr lang="en-US" altLang="en-US" sz="1200">
                <a:solidFill>
                  <a:srgbClr val="272727"/>
                </a:solidFill>
                <a:cs typeface="Times New Roman" pitchFamily="18" charset="0"/>
              </a:rPr>
            </a:br>
            <a:endParaRPr lang="en-US" altLang="en-US" sz="1200">
              <a:solidFill>
                <a:srgbClr val="272727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78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CF45A-DF4C-4F74-80B9-5503A1D6086A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81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solidFill>
                  <a:srgbClr val="272727"/>
                </a:solidFill>
                <a:cs typeface="Times New Roman" pitchFamily="18" charset="0"/>
              </a:rPr>
              <a:t>allen2e_09_17_right_li.jpg</a:t>
            </a:r>
            <a:br>
              <a:rPr lang="en-US" altLang="en-US">
                <a:solidFill>
                  <a:srgbClr val="272727"/>
                </a:solidFill>
                <a:cs typeface="Times New Roman" pitchFamily="18" charset="0"/>
              </a:rPr>
            </a:br>
            <a:endParaRPr lang="en-US" altLang="en-US">
              <a:solidFill>
                <a:srgbClr val="272727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8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53AE92-61B3-4634-A4FD-CB9F0A181A68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solidFill>
                  <a:srgbClr val="272727"/>
                </a:solidFill>
                <a:cs typeface="Times New Roman" pitchFamily="18" charset="0"/>
              </a:rPr>
              <a:t>allen2e_09_18_right_li.jpg</a:t>
            </a:r>
            <a:br>
              <a:rPr lang="en-US" altLang="en-US">
                <a:solidFill>
                  <a:srgbClr val="272727"/>
                </a:solidFill>
                <a:cs typeface="Times New Roman" pitchFamily="18" charset="0"/>
              </a:rPr>
            </a:br>
            <a:endParaRPr lang="en-US" altLang="en-US">
              <a:solidFill>
                <a:srgbClr val="272727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A1E9C9-1721-4174-865D-391ACFE2EBBE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222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solidFill>
                  <a:srgbClr val="272727"/>
                </a:solidFill>
                <a:cs typeface="Times New Roman" pitchFamily="18" charset="0"/>
              </a:rPr>
              <a:t>allen2e_09_19a_li.jpg</a:t>
            </a:r>
            <a:br>
              <a:rPr lang="en-US" altLang="en-US">
                <a:solidFill>
                  <a:srgbClr val="272727"/>
                </a:solidFill>
                <a:cs typeface="Times New Roman" pitchFamily="18" charset="0"/>
              </a:rPr>
            </a:br>
            <a:endParaRPr lang="en-US" altLang="en-US">
              <a:solidFill>
                <a:srgbClr val="272727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53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26A565-E367-4194-B153-A64F4CBB9867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solidFill>
                  <a:srgbClr val="272727"/>
                </a:solidFill>
                <a:cs typeface="Times New Roman" pitchFamily="18" charset="0"/>
              </a:rPr>
              <a:t>allen2e_10_06_bottom_li.jpg</a:t>
            </a:r>
            <a:br>
              <a:rPr lang="en-US" altLang="en-US">
                <a:solidFill>
                  <a:srgbClr val="272727"/>
                </a:solidFill>
                <a:cs typeface="Times New Roman" pitchFamily="18" charset="0"/>
              </a:rPr>
            </a:br>
            <a:endParaRPr lang="en-US" altLang="en-US">
              <a:solidFill>
                <a:srgbClr val="272727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9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F92AF2-E5A7-40E9-9780-E288BECA3338}" type="slidenum">
              <a:rPr lang="en-US" altLang="en-US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68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solidFill>
                  <a:srgbClr val="272727"/>
                </a:solidFill>
                <a:cs typeface="Times New Roman" pitchFamily="18" charset="0"/>
              </a:rPr>
              <a:t>allen2e_11_07_li.jpg</a:t>
            </a:r>
            <a:br>
              <a:rPr lang="en-US" altLang="en-US">
                <a:solidFill>
                  <a:srgbClr val="272727"/>
                </a:solidFill>
                <a:cs typeface="Times New Roman" pitchFamily="18" charset="0"/>
              </a:rPr>
            </a:br>
            <a:endParaRPr lang="en-US" altLang="en-US">
              <a:solidFill>
                <a:srgbClr val="272727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09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17441D-3ADF-438A-9742-D4EA168CB9B2}" type="slidenum">
              <a:rPr lang="en-US" altLang="en-US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270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solidFill>
                  <a:srgbClr val="272727"/>
                </a:solidFill>
                <a:cs typeface="Times New Roman" pitchFamily="18" charset="0"/>
              </a:rPr>
              <a:t>allen2e_11_08_li.jpg</a:t>
            </a:r>
            <a:br>
              <a:rPr lang="en-US" altLang="en-US">
                <a:solidFill>
                  <a:srgbClr val="272727"/>
                </a:solidFill>
                <a:cs typeface="Times New Roman" pitchFamily="18" charset="0"/>
              </a:rPr>
            </a:br>
            <a:endParaRPr lang="en-US" altLang="en-US">
              <a:solidFill>
                <a:srgbClr val="272727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4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74425-4A49-40DE-926B-A2EF9A148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4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72AA-28CA-4ECD-BFD7-20A3D7AF3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1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05DC9-5899-43C3-94DB-7F6229874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3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80C2D-72F3-46F2-84E2-9FD091B2F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9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09D50-4ECC-4425-8D7F-3DBBA5040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6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8AE63-1B3A-45E9-9D21-024D58E5D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0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DBD87-162B-493C-83C0-C323527AA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0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B30F2-FC15-4396-9396-2611C1D3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B955-7696-4525-BE35-ABCB1EA98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2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C6A17-3329-483D-A6B9-BEC91E77D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4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0BEAA-3B0A-47C0-B2D1-42D89C0D5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2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FD7D76-235B-46DA-B916-33C0095AD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map4e_fig_08_01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92100"/>
            <a:ext cx="285273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2794000" y="477838"/>
            <a:ext cx="373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cxnSp>
        <p:nvCxnSpPr>
          <p:cNvPr id="3076" name="Straight Connector 10"/>
          <p:cNvCxnSpPr>
            <a:cxnSpLocks noChangeShapeType="1"/>
          </p:cNvCxnSpPr>
          <p:nvPr/>
        </p:nvCxnSpPr>
        <p:spPr bwMode="auto">
          <a:xfrm rot="10800000" flipV="1">
            <a:off x="3108325" y="696913"/>
            <a:ext cx="25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37996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Straight Connector 14"/>
          <p:cNvCxnSpPr>
            <a:cxnSpLocks noChangeShapeType="1"/>
          </p:cNvCxnSpPr>
          <p:nvPr/>
        </p:nvCxnSpPr>
        <p:spPr bwMode="auto">
          <a:xfrm rot="10800000" flipV="1">
            <a:off x="3108325" y="3279775"/>
            <a:ext cx="25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37996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" name="Straight Connector 14"/>
          <p:cNvCxnSpPr>
            <a:cxnSpLocks noChangeShapeType="1"/>
          </p:cNvCxnSpPr>
          <p:nvPr/>
        </p:nvCxnSpPr>
        <p:spPr bwMode="auto">
          <a:xfrm rot="10800000" flipV="1">
            <a:off x="3108325" y="5753100"/>
            <a:ext cx="25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37996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2794000" y="3078163"/>
            <a:ext cx="363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2794000" y="5549900"/>
            <a:ext cx="347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3081" name="Freeform 22"/>
          <p:cNvSpPr>
            <a:spLocks noChangeArrowheads="1"/>
          </p:cNvSpPr>
          <p:nvPr/>
        </p:nvSpPr>
        <p:spPr bwMode="auto">
          <a:xfrm>
            <a:off x="3370263" y="965200"/>
            <a:ext cx="128587" cy="4513263"/>
          </a:xfrm>
          <a:custGeom>
            <a:avLst/>
            <a:gdLst>
              <a:gd name="T0" fmla="*/ 1408 w 397934"/>
              <a:gd name="T1" fmla="*/ 0 h 4436534"/>
              <a:gd name="T2" fmla="*/ 0 w 397934"/>
              <a:gd name="T3" fmla="*/ 0 h 4436534"/>
              <a:gd name="T4" fmla="*/ 30 w 397934"/>
              <a:gd name="T5" fmla="*/ 4833115 h 4436534"/>
              <a:gd name="T6" fmla="*/ 1318 w 397934"/>
              <a:gd name="T7" fmla="*/ 4833115 h 4436534"/>
              <a:gd name="T8" fmla="*/ 0 60000 65536"/>
              <a:gd name="T9" fmla="*/ 0 60000 65536"/>
              <a:gd name="T10" fmla="*/ 0 60000 65536"/>
              <a:gd name="T11" fmla="*/ 0 60000 65536"/>
              <a:gd name="T12" fmla="*/ 0 w 397934"/>
              <a:gd name="T13" fmla="*/ 0 h 4436534"/>
              <a:gd name="T14" fmla="*/ 397934 w 397934"/>
              <a:gd name="T15" fmla="*/ 4436534 h 44365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7934" h="4436534">
                <a:moveTo>
                  <a:pt x="397934" y="0"/>
                </a:moveTo>
                <a:lnTo>
                  <a:pt x="0" y="0"/>
                </a:lnTo>
                <a:cubicBezTo>
                  <a:pt x="2822" y="1478845"/>
                  <a:pt x="8467" y="4436534"/>
                  <a:pt x="8467" y="4436534"/>
                </a:cubicBezTo>
                <a:lnTo>
                  <a:pt x="372534" y="443653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Freeform 23"/>
          <p:cNvSpPr>
            <a:spLocks noChangeArrowheads="1"/>
          </p:cNvSpPr>
          <p:nvPr/>
        </p:nvSpPr>
        <p:spPr bwMode="auto">
          <a:xfrm>
            <a:off x="3370263" y="457200"/>
            <a:ext cx="134937" cy="474663"/>
          </a:xfrm>
          <a:custGeom>
            <a:avLst/>
            <a:gdLst>
              <a:gd name="T0" fmla="*/ 1791 w 397934"/>
              <a:gd name="T1" fmla="*/ 0 h 4436534"/>
              <a:gd name="T2" fmla="*/ 0 w 397934"/>
              <a:gd name="T3" fmla="*/ 0 h 4436534"/>
              <a:gd name="T4" fmla="*/ 38 w 397934"/>
              <a:gd name="T5" fmla="*/ 62 h 4436534"/>
              <a:gd name="T6" fmla="*/ 1677 w 397934"/>
              <a:gd name="T7" fmla="*/ 62 h 4436534"/>
              <a:gd name="T8" fmla="*/ 0 60000 65536"/>
              <a:gd name="T9" fmla="*/ 0 60000 65536"/>
              <a:gd name="T10" fmla="*/ 0 60000 65536"/>
              <a:gd name="T11" fmla="*/ 0 60000 65536"/>
              <a:gd name="T12" fmla="*/ 0 w 397934"/>
              <a:gd name="T13" fmla="*/ 0 h 4436534"/>
              <a:gd name="T14" fmla="*/ 397934 w 397934"/>
              <a:gd name="T15" fmla="*/ 4436534 h 44365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7934" h="4436534">
                <a:moveTo>
                  <a:pt x="397934" y="0"/>
                </a:moveTo>
                <a:lnTo>
                  <a:pt x="0" y="0"/>
                </a:lnTo>
                <a:cubicBezTo>
                  <a:pt x="2822" y="1478845"/>
                  <a:pt x="8467" y="4436534"/>
                  <a:pt x="8467" y="4436534"/>
                </a:cubicBezTo>
                <a:lnTo>
                  <a:pt x="372534" y="443653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Freeform 24"/>
          <p:cNvSpPr>
            <a:spLocks noChangeArrowheads="1"/>
          </p:cNvSpPr>
          <p:nvPr/>
        </p:nvSpPr>
        <p:spPr bwMode="auto">
          <a:xfrm>
            <a:off x="3370263" y="5503863"/>
            <a:ext cx="134937" cy="473075"/>
          </a:xfrm>
          <a:custGeom>
            <a:avLst/>
            <a:gdLst>
              <a:gd name="T0" fmla="*/ 1791 w 397934"/>
              <a:gd name="T1" fmla="*/ 0 h 4436534"/>
              <a:gd name="T2" fmla="*/ 0 w 397934"/>
              <a:gd name="T3" fmla="*/ 0 h 4436534"/>
              <a:gd name="T4" fmla="*/ 38 w 397934"/>
              <a:gd name="T5" fmla="*/ 61 h 4436534"/>
              <a:gd name="T6" fmla="*/ 1677 w 397934"/>
              <a:gd name="T7" fmla="*/ 61 h 4436534"/>
              <a:gd name="T8" fmla="*/ 0 60000 65536"/>
              <a:gd name="T9" fmla="*/ 0 60000 65536"/>
              <a:gd name="T10" fmla="*/ 0 60000 65536"/>
              <a:gd name="T11" fmla="*/ 0 60000 65536"/>
              <a:gd name="T12" fmla="*/ 0 w 397934"/>
              <a:gd name="T13" fmla="*/ 0 h 4436534"/>
              <a:gd name="T14" fmla="*/ 397934 w 397934"/>
              <a:gd name="T15" fmla="*/ 4436534 h 44365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7934" h="4436534">
                <a:moveTo>
                  <a:pt x="397934" y="0"/>
                </a:moveTo>
                <a:lnTo>
                  <a:pt x="0" y="0"/>
                </a:lnTo>
                <a:cubicBezTo>
                  <a:pt x="2822" y="1478845"/>
                  <a:pt x="8467" y="4436534"/>
                  <a:pt x="8467" y="4436534"/>
                </a:cubicBezTo>
                <a:lnTo>
                  <a:pt x="372534" y="443653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TextBox 10"/>
          <p:cNvSpPr txBox="1">
            <a:spLocks noChangeArrowheads="1"/>
          </p:cNvSpPr>
          <p:nvPr/>
        </p:nvSpPr>
        <p:spPr bwMode="auto">
          <a:xfrm>
            <a:off x="5062538" y="317500"/>
            <a:ext cx="466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cxnSp>
        <p:nvCxnSpPr>
          <p:cNvPr id="3085" name="Straight Connector 26"/>
          <p:cNvCxnSpPr>
            <a:cxnSpLocks noChangeShapeType="1"/>
          </p:cNvCxnSpPr>
          <p:nvPr/>
        </p:nvCxnSpPr>
        <p:spPr bwMode="auto">
          <a:xfrm rot="10800000" flipV="1">
            <a:off x="4776788" y="527050"/>
            <a:ext cx="25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37996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6" name="Straight Connector 14"/>
          <p:cNvCxnSpPr>
            <a:cxnSpLocks noChangeShapeType="1"/>
          </p:cNvCxnSpPr>
          <p:nvPr/>
        </p:nvCxnSpPr>
        <p:spPr bwMode="auto">
          <a:xfrm rot="10800000">
            <a:off x="4521200" y="3127375"/>
            <a:ext cx="509588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37996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7" name="Straight Connector 14"/>
          <p:cNvCxnSpPr>
            <a:cxnSpLocks noChangeShapeType="1"/>
          </p:cNvCxnSpPr>
          <p:nvPr/>
        </p:nvCxnSpPr>
        <p:spPr bwMode="auto">
          <a:xfrm rot="10800000">
            <a:off x="4394200" y="5591175"/>
            <a:ext cx="636588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37996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8" name="TextBox 10"/>
          <p:cNvSpPr txBox="1">
            <a:spLocks noChangeArrowheads="1"/>
          </p:cNvSpPr>
          <p:nvPr/>
        </p:nvSpPr>
        <p:spPr bwMode="auto">
          <a:xfrm>
            <a:off x="5062538" y="706438"/>
            <a:ext cx="466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5</a:t>
            </a:r>
          </a:p>
        </p:txBody>
      </p:sp>
      <p:cxnSp>
        <p:nvCxnSpPr>
          <p:cNvPr id="3089" name="Straight Connector 32"/>
          <p:cNvCxnSpPr>
            <a:cxnSpLocks noChangeShapeType="1"/>
          </p:cNvCxnSpPr>
          <p:nvPr/>
        </p:nvCxnSpPr>
        <p:spPr bwMode="auto">
          <a:xfrm rot="10800000" flipV="1">
            <a:off x="4776788" y="917575"/>
            <a:ext cx="25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37996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0" name="TextBox 10"/>
          <p:cNvSpPr txBox="1">
            <a:spLocks noChangeArrowheads="1"/>
          </p:cNvSpPr>
          <p:nvPr/>
        </p:nvSpPr>
        <p:spPr bwMode="auto">
          <a:xfrm>
            <a:off x="5062538" y="1646238"/>
            <a:ext cx="466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6</a:t>
            </a:r>
          </a:p>
        </p:txBody>
      </p:sp>
      <p:cxnSp>
        <p:nvCxnSpPr>
          <p:cNvPr id="3091" name="Straight Connector 34"/>
          <p:cNvCxnSpPr>
            <a:cxnSpLocks noChangeShapeType="1"/>
          </p:cNvCxnSpPr>
          <p:nvPr/>
        </p:nvCxnSpPr>
        <p:spPr bwMode="auto">
          <a:xfrm rot="10800000">
            <a:off x="4386263" y="1857375"/>
            <a:ext cx="6445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37996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2" name="TextBox 10"/>
          <p:cNvSpPr txBox="1">
            <a:spLocks noChangeArrowheads="1"/>
          </p:cNvSpPr>
          <p:nvPr/>
        </p:nvSpPr>
        <p:spPr bwMode="auto">
          <a:xfrm>
            <a:off x="5062538" y="1900238"/>
            <a:ext cx="466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7</a:t>
            </a:r>
          </a:p>
        </p:txBody>
      </p:sp>
      <p:cxnSp>
        <p:nvCxnSpPr>
          <p:cNvPr id="3093" name="Straight Connector 36"/>
          <p:cNvCxnSpPr>
            <a:cxnSpLocks noChangeShapeType="1"/>
          </p:cNvCxnSpPr>
          <p:nvPr/>
        </p:nvCxnSpPr>
        <p:spPr bwMode="auto">
          <a:xfrm rot="10800000">
            <a:off x="4343400" y="1963738"/>
            <a:ext cx="687388" cy="1476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4" name="TextBox 10"/>
          <p:cNvSpPr txBox="1">
            <a:spLocks noChangeArrowheads="1"/>
          </p:cNvSpPr>
          <p:nvPr/>
        </p:nvSpPr>
        <p:spPr bwMode="auto">
          <a:xfrm>
            <a:off x="5062538" y="2136775"/>
            <a:ext cx="466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8</a:t>
            </a:r>
          </a:p>
        </p:txBody>
      </p:sp>
      <p:cxnSp>
        <p:nvCxnSpPr>
          <p:cNvPr id="3095" name="Straight Connector 38"/>
          <p:cNvCxnSpPr>
            <a:cxnSpLocks noChangeShapeType="1"/>
          </p:cNvCxnSpPr>
          <p:nvPr/>
        </p:nvCxnSpPr>
        <p:spPr bwMode="auto">
          <a:xfrm rot="10800000">
            <a:off x="4292600" y="2349500"/>
            <a:ext cx="738188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37996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6" name="TextBox 10"/>
          <p:cNvSpPr txBox="1">
            <a:spLocks noChangeArrowheads="1"/>
          </p:cNvSpPr>
          <p:nvPr/>
        </p:nvSpPr>
        <p:spPr bwMode="auto">
          <a:xfrm>
            <a:off x="5062538" y="2578100"/>
            <a:ext cx="466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9</a:t>
            </a:r>
          </a:p>
        </p:txBody>
      </p:sp>
      <p:sp>
        <p:nvSpPr>
          <p:cNvPr id="3097" name="TextBox 10"/>
          <p:cNvSpPr txBox="1">
            <a:spLocks noChangeArrowheads="1"/>
          </p:cNvSpPr>
          <p:nvPr/>
        </p:nvSpPr>
        <p:spPr bwMode="auto">
          <a:xfrm>
            <a:off x="5062538" y="4033838"/>
            <a:ext cx="466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11</a:t>
            </a:r>
          </a:p>
        </p:txBody>
      </p:sp>
      <p:cxnSp>
        <p:nvCxnSpPr>
          <p:cNvPr id="3098" name="Straight Connector 43"/>
          <p:cNvCxnSpPr>
            <a:cxnSpLocks noChangeShapeType="1"/>
          </p:cNvCxnSpPr>
          <p:nvPr/>
        </p:nvCxnSpPr>
        <p:spPr bwMode="auto">
          <a:xfrm rot="10800000">
            <a:off x="4318000" y="4244975"/>
            <a:ext cx="712788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37996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9" name="TextBox 10"/>
          <p:cNvSpPr txBox="1">
            <a:spLocks noChangeArrowheads="1"/>
          </p:cNvSpPr>
          <p:nvPr/>
        </p:nvSpPr>
        <p:spPr bwMode="auto">
          <a:xfrm>
            <a:off x="5062538" y="2916238"/>
            <a:ext cx="466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10</a:t>
            </a:r>
          </a:p>
        </p:txBody>
      </p:sp>
      <p:sp>
        <p:nvSpPr>
          <p:cNvPr id="3100" name="TextBox 10"/>
          <p:cNvSpPr txBox="1">
            <a:spLocks noChangeArrowheads="1"/>
          </p:cNvSpPr>
          <p:nvPr/>
        </p:nvSpPr>
        <p:spPr bwMode="auto">
          <a:xfrm>
            <a:off x="5062538" y="5387975"/>
            <a:ext cx="466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12</a:t>
            </a:r>
          </a:p>
        </p:txBody>
      </p:sp>
      <p:sp>
        <p:nvSpPr>
          <p:cNvPr id="55" name="Freeform 54"/>
          <p:cNvSpPr>
            <a:spLocks noChangeArrowheads="1"/>
          </p:cNvSpPr>
          <p:nvPr/>
        </p:nvSpPr>
        <p:spPr bwMode="auto">
          <a:xfrm>
            <a:off x="4071938" y="2751138"/>
            <a:ext cx="939800" cy="238125"/>
          </a:xfrm>
          <a:custGeom>
            <a:avLst/>
            <a:gdLst>
              <a:gd name="T0" fmla="*/ 939800 w 939800"/>
              <a:gd name="T1" fmla="*/ 0 h 237066"/>
              <a:gd name="T2" fmla="*/ 364066 w 939800"/>
              <a:gd name="T3" fmla="*/ 0 h 237066"/>
              <a:gd name="T4" fmla="*/ 0 w 939800"/>
              <a:gd name="T5" fmla="*/ 238125 h 237066"/>
              <a:gd name="T6" fmla="*/ 0 60000 65536"/>
              <a:gd name="T7" fmla="*/ 0 60000 65536"/>
              <a:gd name="T8" fmla="*/ 0 60000 65536"/>
              <a:gd name="T9" fmla="*/ 0 w 939800"/>
              <a:gd name="T10" fmla="*/ 0 h 237066"/>
              <a:gd name="T11" fmla="*/ 939800 w 939800"/>
              <a:gd name="T12" fmla="*/ 237066 h 2370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9800" h="237066">
                <a:moveTo>
                  <a:pt x="939800" y="0"/>
                </a:moveTo>
                <a:lnTo>
                  <a:pt x="364066" y="0"/>
                </a:lnTo>
                <a:lnTo>
                  <a:pt x="0" y="237066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102" name="TextBox 10"/>
          <p:cNvSpPr txBox="1">
            <a:spLocks noChangeArrowheads="1"/>
          </p:cNvSpPr>
          <p:nvPr/>
        </p:nvSpPr>
        <p:spPr bwMode="auto">
          <a:xfrm>
            <a:off x="3251200" y="6024563"/>
            <a:ext cx="226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Longitudinal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map4e_fig_09_03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92100"/>
            <a:ext cx="544830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52600" y="11430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52600" y="47244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752600" y="19192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52600" y="2376488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2057400" y="1295400"/>
            <a:ext cx="2286000" cy="61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2057400" y="2133600"/>
            <a:ext cx="25908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2057400" y="2590800"/>
            <a:ext cx="1820863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2133600" y="4938713"/>
            <a:ext cx="11509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010400" y="12334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5</a:t>
            </a:r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>
            <a:off x="6248400" y="4343400"/>
            <a:ext cx="7699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 flipV="1">
            <a:off x="6248400" y="1447800"/>
            <a:ext cx="7620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010400" y="41290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7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010400" y="1524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6</a:t>
            </a:r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 flipV="1">
            <a:off x="4800600" y="1738313"/>
            <a:ext cx="2209800" cy="3190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map4e_fig_09_04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92100"/>
            <a:ext cx="6429375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Line 3"/>
          <p:cNvSpPr>
            <a:spLocks noChangeShapeType="1"/>
          </p:cNvSpPr>
          <p:nvPr/>
        </p:nvSpPr>
        <p:spPr bwMode="auto">
          <a:xfrm>
            <a:off x="6400800" y="3705225"/>
            <a:ext cx="8461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315200" y="35194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6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323138" y="8524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>
            <a:off x="4876800" y="1052513"/>
            <a:ext cx="23701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219200" y="42672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>
            <a:off x="1524000" y="4419600"/>
            <a:ext cx="1219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315200" y="51196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7</a:t>
            </a:r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5799138" y="5319713"/>
            <a:ext cx="1447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219200" y="50292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</a:t>
            </a:r>
          </a:p>
        </p:txBody>
      </p:sp>
      <p:sp>
        <p:nvSpPr>
          <p:cNvPr id="113676" name="Line 12"/>
          <p:cNvSpPr>
            <a:spLocks noChangeShapeType="1"/>
          </p:cNvSpPr>
          <p:nvPr/>
        </p:nvSpPr>
        <p:spPr bwMode="auto">
          <a:xfrm>
            <a:off x="1524000" y="5181600"/>
            <a:ext cx="2286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>
            <a:off x="4572000" y="1524000"/>
            <a:ext cx="26749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679" name="Line 15"/>
          <p:cNvSpPr>
            <a:spLocks noChangeShapeType="1"/>
          </p:cNvSpPr>
          <p:nvPr/>
        </p:nvSpPr>
        <p:spPr bwMode="auto">
          <a:xfrm>
            <a:off x="4648200" y="1676400"/>
            <a:ext cx="25987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>
            <a:off x="4648200" y="1905000"/>
            <a:ext cx="25987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>
            <a:off x="4953000" y="2286000"/>
            <a:ext cx="22939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>
            <a:off x="4800600" y="2438400"/>
            <a:ext cx="24463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>
            <a:off x="4572000" y="2590800"/>
            <a:ext cx="26749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>
            <a:off x="5486400" y="2819400"/>
            <a:ext cx="17605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685" name="Line 21"/>
          <p:cNvSpPr>
            <a:spLocks noChangeShapeType="1"/>
          </p:cNvSpPr>
          <p:nvPr/>
        </p:nvSpPr>
        <p:spPr bwMode="auto">
          <a:xfrm>
            <a:off x="5105400" y="2819400"/>
            <a:ext cx="2141538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686" name="Line 22"/>
          <p:cNvSpPr>
            <a:spLocks noChangeShapeType="1"/>
          </p:cNvSpPr>
          <p:nvPr/>
        </p:nvSpPr>
        <p:spPr bwMode="auto">
          <a:xfrm flipH="1">
            <a:off x="4572000" y="1676400"/>
            <a:ext cx="3048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2" name="Freeform 30"/>
          <p:cNvSpPr>
            <a:spLocks/>
          </p:cNvSpPr>
          <p:nvPr/>
        </p:nvSpPr>
        <p:spPr bwMode="auto">
          <a:xfrm>
            <a:off x="7162800" y="1447800"/>
            <a:ext cx="152400" cy="533400"/>
          </a:xfrm>
          <a:custGeom>
            <a:avLst/>
            <a:gdLst>
              <a:gd name="T0" fmla="*/ 0 w 96"/>
              <a:gd name="T1" fmla="*/ 0 h 336"/>
              <a:gd name="T2" fmla="*/ 2147483647 w 96"/>
              <a:gd name="T3" fmla="*/ 0 h 336"/>
              <a:gd name="T4" fmla="*/ 2147483647 w 96"/>
              <a:gd name="T5" fmla="*/ 2147483647 h 336"/>
              <a:gd name="T6" fmla="*/ 0 w 9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36"/>
              <a:gd name="T14" fmla="*/ 96 w 9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36">
                <a:moveTo>
                  <a:pt x="0" y="0"/>
                </a:moveTo>
                <a:lnTo>
                  <a:pt x="96" y="0"/>
                </a:lnTo>
                <a:lnTo>
                  <a:pt x="96" y="336"/>
                </a:lnTo>
                <a:lnTo>
                  <a:pt x="0" y="336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Freeform 31"/>
          <p:cNvSpPr>
            <a:spLocks/>
          </p:cNvSpPr>
          <p:nvPr/>
        </p:nvSpPr>
        <p:spPr bwMode="auto">
          <a:xfrm>
            <a:off x="7162800" y="2209800"/>
            <a:ext cx="152400" cy="1066800"/>
          </a:xfrm>
          <a:custGeom>
            <a:avLst/>
            <a:gdLst>
              <a:gd name="T0" fmla="*/ 0 w 96"/>
              <a:gd name="T1" fmla="*/ 0 h 336"/>
              <a:gd name="T2" fmla="*/ 2147483647 w 96"/>
              <a:gd name="T3" fmla="*/ 0 h 336"/>
              <a:gd name="T4" fmla="*/ 2147483647 w 96"/>
              <a:gd name="T5" fmla="*/ 2147483647 h 336"/>
              <a:gd name="T6" fmla="*/ 0 w 9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36"/>
              <a:gd name="T14" fmla="*/ 96 w 9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36">
                <a:moveTo>
                  <a:pt x="0" y="0"/>
                </a:moveTo>
                <a:lnTo>
                  <a:pt x="96" y="0"/>
                </a:lnTo>
                <a:lnTo>
                  <a:pt x="96" y="336"/>
                </a:lnTo>
                <a:lnTo>
                  <a:pt x="0" y="336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Line 32"/>
          <p:cNvSpPr>
            <a:spLocks noChangeShapeType="1"/>
          </p:cNvSpPr>
          <p:nvPr/>
        </p:nvSpPr>
        <p:spPr bwMode="auto">
          <a:xfrm>
            <a:off x="7315200" y="1752600"/>
            <a:ext cx="15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Line 33"/>
          <p:cNvSpPr>
            <a:spLocks noChangeShapeType="1"/>
          </p:cNvSpPr>
          <p:nvPr/>
        </p:nvSpPr>
        <p:spPr bwMode="auto">
          <a:xfrm>
            <a:off x="7315200" y="2743200"/>
            <a:ext cx="15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Text Box 34"/>
          <p:cNvSpPr txBox="1">
            <a:spLocks noChangeArrowheads="1"/>
          </p:cNvSpPr>
          <p:nvPr/>
        </p:nvSpPr>
        <p:spPr bwMode="auto">
          <a:xfrm>
            <a:off x="7467600" y="25908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5</a:t>
            </a:r>
          </a:p>
        </p:txBody>
      </p:sp>
      <p:sp>
        <p:nvSpPr>
          <p:cNvPr id="10267" name="Text Box 35"/>
          <p:cNvSpPr txBox="1">
            <a:spLocks noChangeArrowheads="1"/>
          </p:cNvSpPr>
          <p:nvPr/>
        </p:nvSpPr>
        <p:spPr bwMode="auto">
          <a:xfrm>
            <a:off x="7467600" y="16002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612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map4e_fig_09_05d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92100"/>
            <a:ext cx="528955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Line 3"/>
          <p:cNvSpPr>
            <a:spLocks noChangeShapeType="1"/>
          </p:cNvSpPr>
          <p:nvPr/>
        </p:nvSpPr>
        <p:spPr bwMode="auto">
          <a:xfrm>
            <a:off x="5943600" y="4149725"/>
            <a:ext cx="990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010400" y="39624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10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010400" y="26812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6096000" y="2895600"/>
            <a:ext cx="838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010400" y="31384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9</a:t>
            </a: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4572000" y="3352800"/>
            <a:ext cx="2362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010400" y="44196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11</a:t>
            </a:r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5105400" y="4557713"/>
            <a:ext cx="1828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010400" y="14620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7</a:t>
            </a:r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>
            <a:off x="5257800" y="1676400"/>
            <a:ext cx="1676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7010400" y="55768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12</a:t>
            </a:r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4876800" y="5791200"/>
            <a:ext cx="2057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 flipV="1">
            <a:off x="2209800" y="3429000"/>
            <a:ext cx="20574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828800" y="29860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828800" y="26812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</a:t>
            </a:r>
          </a:p>
        </p:txBody>
      </p:sp>
      <p:sp>
        <p:nvSpPr>
          <p:cNvPr id="117778" name="Line 18"/>
          <p:cNvSpPr>
            <a:spLocks noChangeShapeType="1"/>
          </p:cNvSpPr>
          <p:nvPr/>
        </p:nvSpPr>
        <p:spPr bwMode="auto">
          <a:xfrm>
            <a:off x="2209800" y="2833688"/>
            <a:ext cx="914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828800" y="3429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14356" name="Text Box 21"/>
          <p:cNvSpPr txBox="1">
            <a:spLocks noChangeArrowheads="1"/>
          </p:cNvSpPr>
          <p:nvPr/>
        </p:nvSpPr>
        <p:spPr bwMode="auto">
          <a:xfrm>
            <a:off x="1828800" y="41910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5</a:t>
            </a:r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 flipV="1">
            <a:off x="2209800" y="4191000"/>
            <a:ext cx="20574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58" name="Text Box 23"/>
          <p:cNvSpPr txBox="1">
            <a:spLocks noChangeArrowheads="1"/>
          </p:cNvSpPr>
          <p:nvPr/>
        </p:nvSpPr>
        <p:spPr bwMode="auto">
          <a:xfrm>
            <a:off x="1828800" y="12954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>
            <a:off x="2209800" y="1447800"/>
            <a:ext cx="838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60" name="Text Box 25"/>
          <p:cNvSpPr txBox="1">
            <a:spLocks noChangeArrowheads="1"/>
          </p:cNvSpPr>
          <p:nvPr/>
        </p:nvSpPr>
        <p:spPr bwMode="auto">
          <a:xfrm>
            <a:off x="1828800" y="47101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6</a:t>
            </a:r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 flipV="1">
            <a:off x="2209800" y="4419600"/>
            <a:ext cx="22860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7800" name="Line 40"/>
          <p:cNvSpPr>
            <a:spLocks noChangeShapeType="1"/>
          </p:cNvSpPr>
          <p:nvPr/>
        </p:nvSpPr>
        <p:spPr bwMode="auto">
          <a:xfrm>
            <a:off x="2209800" y="3124200"/>
            <a:ext cx="1676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7801" name="Line 41"/>
          <p:cNvSpPr>
            <a:spLocks noChangeShapeType="1"/>
          </p:cNvSpPr>
          <p:nvPr/>
        </p:nvSpPr>
        <p:spPr bwMode="auto">
          <a:xfrm>
            <a:off x="3886200" y="3124200"/>
            <a:ext cx="3810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map4e_fig_09_06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92100"/>
            <a:ext cx="694690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815263" y="37592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6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815263" y="3165475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815263" y="34671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5</a:t>
            </a: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1066800" y="178593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1066800" y="2613025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</a:t>
            </a:r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 flipV="1">
            <a:off x="1447800" y="2819400"/>
            <a:ext cx="3048000" cy="142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1066800" y="442753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18807" name="Line 23"/>
          <p:cNvSpPr>
            <a:spLocks noChangeShapeType="1"/>
          </p:cNvSpPr>
          <p:nvPr/>
        </p:nvSpPr>
        <p:spPr bwMode="auto">
          <a:xfrm flipV="1">
            <a:off x="5715000" y="3402013"/>
            <a:ext cx="2057400" cy="9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8808" name="Line 24"/>
          <p:cNvSpPr>
            <a:spLocks noChangeShapeType="1"/>
          </p:cNvSpPr>
          <p:nvPr/>
        </p:nvSpPr>
        <p:spPr bwMode="auto">
          <a:xfrm flipV="1">
            <a:off x="5791200" y="3644900"/>
            <a:ext cx="1981200" cy="9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8809" name="Line 25"/>
          <p:cNvSpPr>
            <a:spLocks noChangeShapeType="1"/>
          </p:cNvSpPr>
          <p:nvPr/>
        </p:nvSpPr>
        <p:spPr bwMode="auto">
          <a:xfrm flipV="1">
            <a:off x="5334000" y="3962400"/>
            <a:ext cx="2438400" cy="111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73" name="Text Box 26"/>
          <p:cNvSpPr txBox="1">
            <a:spLocks noChangeArrowheads="1"/>
          </p:cNvSpPr>
          <p:nvPr/>
        </p:nvSpPr>
        <p:spPr bwMode="auto">
          <a:xfrm>
            <a:off x="3962400" y="304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SUPERIOR</a:t>
            </a:r>
          </a:p>
        </p:txBody>
      </p:sp>
      <p:sp>
        <p:nvSpPr>
          <p:cNvPr id="15374" name="Text Box 27"/>
          <p:cNvSpPr txBox="1">
            <a:spLocks noChangeArrowheads="1"/>
          </p:cNvSpPr>
          <p:nvPr/>
        </p:nvSpPr>
        <p:spPr bwMode="auto">
          <a:xfrm>
            <a:off x="4041775" y="6003925"/>
            <a:ext cx="1365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INFERIOR</a:t>
            </a:r>
          </a:p>
        </p:txBody>
      </p: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1404938" y="4198938"/>
            <a:ext cx="2557462" cy="474662"/>
          </a:xfrm>
          <a:custGeom>
            <a:avLst/>
            <a:gdLst>
              <a:gd name="T0" fmla="*/ 2557462 w 2556933"/>
              <a:gd name="T1" fmla="*/ 0 h 474133"/>
              <a:gd name="T2" fmla="*/ 1524315 w 2556933"/>
              <a:gd name="T3" fmla="*/ 466186 h 474133"/>
              <a:gd name="T4" fmla="*/ 0 w 2556933"/>
              <a:gd name="T5" fmla="*/ 474662 h 474133"/>
              <a:gd name="T6" fmla="*/ 0 60000 65536"/>
              <a:gd name="T7" fmla="*/ 0 60000 65536"/>
              <a:gd name="T8" fmla="*/ 0 60000 65536"/>
              <a:gd name="T9" fmla="*/ 0 w 2556933"/>
              <a:gd name="T10" fmla="*/ 0 h 474133"/>
              <a:gd name="T11" fmla="*/ 2556933 w 2556933"/>
              <a:gd name="T12" fmla="*/ 474133 h 474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6933" h="474133">
                <a:moveTo>
                  <a:pt x="2556933" y="0"/>
                </a:moveTo>
                <a:lnTo>
                  <a:pt x="1524000" y="465666"/>
                </a:lnTo>
                <a:lnTo>
                  <a:pt x="0" y="474133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1" name="Freeform 20"/>
          <p:cNvSpPr>
            <a:spLocks noChangeArrowheads="1"/>
          </p:cNvSpPr>
          <p:nvPr/>
        </p:nvSpPr>
        <p:spPr bwMode="auto">
          <a:xfrm>
            <a:off x="1404938" y="1973263"/>
            <a:ext cx="3006725" cy="465137"/>
          </a:xfrm>
          <a:custGeom>
            <a:avLst/>
            <a:gdLst>
              <a:gd name="T0" fmla="*/ 3006725 w 3005666"/>
              <a:gd name="T1" fmla="*/ 465137 h 465667"/>
              <a:gd name="T2" fmla="*/ 2303744 w 3005666"/>
              <a:gd name="T3" fmla="*/ 0 h 465667"/>
              <a:gd name="T4" fmla="*/ 0 w 3005666"/>
              <a:gd name="T5" fmla="*/ 0 h 465667"/>
              <a:gd name="T6" fmla="*/ 0 60000 65536"/>
              <a:gd name="T7" fmla="*/ 0 60000 65536"/>
              <a:gd name="T8" fmla="*/ 0 60000 65536"/>
              <a:gd name="T9" fmla="*/ 0 w 3005666"/>
              <a:gd name="T10" fmla="*/ 0 h 465667"/>
              <a:gd name="T11" fmla="*/ 3005666 w 3005666"/>
              <a:gd name="T12" fmla="*/ 465667 h 4656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05666" h="465667">
                <a:moveTo>
                  <a:pt x="3005666" y="465667"/>
                </a:moveTo>
                <a:lnTo>
                  <a:pt x="2302933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56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map4e_fig_09_07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92100"/>
            <a:ext cx="5222875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891338" y="19304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6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6891338" y="23876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7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752600" y="14620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V="1">
            <a:off x="5181600" y="2200275"/>
            <a:ext cx="1676400" cy="6953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 flipV="1">
            <a:off x="5105400" y="2641600"/>
            <a:ext cx="1752600" cy="635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 flipV="1">
            <a:off x="4724400" y="3962400"/>
            <a:ext cx="2133600" cy="9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7" name="Text Box 15"/>
          <p:cNvSpPr txBox="1">
            <a:spLocks noChangeArrowheads="1"/>
          </p:cNvSpPr>
          <p:nvPr/>
        </p:nvSpPr>
        <p:spPr bwMode="auto">
          <a:xfrm>
            <a:off x="1752600" y="342582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1752600" y="5453063"/>
            <a:ext cx="373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5</a:t>
            </a:r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>
            <a:off x="2057400" y="1752600"/>
            <a:ext cx="18288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850" name="Line 18"/>
          <p:cNvSpPr>
            <a:spLocks noChangeShapeType="1"/>
          </p:cNvSpPr>
          <p:nvPr/>
        </p:nvSpPr>
        <p:spPr bwMode="auto">
          <a:xfrm flipV="1">
            <a:off x="2133600" y="3657600"/>
            <a:ext cx="1447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851" name="Line 19"/>
          <p:cNvSpPr>
            <a:spLocks noChangeShapeType="1"/>
          </p:cNvSpPr>
          <p:nvPr/>
        </p:nvSpPr>
        <p:spPr bwMode="auto">
          <a:xfrm flipV="1">
            <a:off x="2100263" y="5646738"/>
            <a:ext cx="1828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2" name="Text Box 21"/>
          <p:cNvSpPr txBox="1">
            <a:spLocks noChangeArrowheads="1"/>
          </p:cNvSpPr>
          <p:nvPr/>
        </p:nvSpPr>
        <p:spPr bwMode="auto">
          <a:xfrm>
            <a:off x="1752600" y="28956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</a:t>
            </a:r>
          </a:p>
        </p:txBody>
      </p:sp>
      <p:sp>
        <p:nvSpPr>
          <p:cNvPr id="17423" name="Text Box 22"/>
          <p:cNvSpPr txBox="1">
            <a:spLocks noChangeArrowheads="1"/>
          </p:cNvSpPr>
          <p:nvPr/>
        </p:nvSpPr>
        <p:spPr bwMode="auto">
          <a:xfrm>
            <a:off x="1752600" y="37163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120855" name="Line 23"/>
          <p:cNvSpPr>
            <a:spLocks noChangeShapeType="1"/>
          </p:cNvSpPr>
          <p:nvPr/>
        </p:nvSpPr>
        <p:spPr bwMode="auto">
          <a:xfrm flipV="1">
            <a:off x="2133600" y="3886200"/>
            <a:ext cx="2362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5" name="Text Box 27"/>
          <p:cNvSpPr txBox="1">
            <a:spLocks noChangeArrowheads="1"/>
          </p:cNvSpPr>
          <p:nvPr/>
        </p:nvSpPr>
        <p:spPr bwMode="auto">
          <a:xfrm>
            <a:off x="1812925" y="3792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26" name="Text Box 28"/>
          <p:cNvSpPr txBox="1">
            <a:spLocks noChangeArrowheads="1"/>
          </p:cNvSpPr>
          <p:nvPr/>
        </p:nvSpPr>
        <p:spPr bwMode="auto">
          <a:xfrm>
            <a:off x="6891338" y="37592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2057400" y="3098800"/>
            <a:ext cx="2133600" cy="177800"/>
            <a:chOff x="2057400" y="3098800"/>
            <a:chExt cx="2133600" cy="177800"/>
          </a:xfrm>
          <a:effectLst>
            <a:outerShdw blurRad="25400" dist="12700" dir="2700000">
              <a:srgbClr val="FFFFFF"/>
            </a:outerShdw>
          </a:effectLst>
        </p:grpSpPr>
        <p:sp>
          <p:nvSpPr>
            <p:cNvPr id="120857" name="Line 25"/>
            <p:cNvSpPr>
              <a:spLocks noChangeShapeType="1"/>
            </p:cNvSpPr>
            <p:nvPr/>
          </p:nvSpPr>
          <p:spPr bwMode="auto">
            <a:xfrm flipV="1">
              <a:off x="3200400" y="3276600"/>
              <a:ext cx="9906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057400" y="3098800"/>
              <a:ext cx="1507067" cy="169333"/>
            </a:xfrm>
            <a:custGeom>
              <a:avLst/>
              <a:gdLst>
                <a:gd name="connsiteX0" fmla="*/ 0 w 1507067"/>
                <a:gd name="connsiteY0" fmla="*/ 0 h 169333"/>
                <a:gd name="connsiteX1" fmla="*/ 1397000 w 1507067"/>
                <a:gd name="connsiteY1" fmla="*/ 0 h 169333"/>
                <a:gd name="connsiteX2" fmla="*/ 1507067 w 1507067"/>
                <a:gd name="connsiteY2" fmla="*/ 169333 h 16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7067" h="169333">
                  <a:moveTo>
                    <a:pt x="0" y="0"/>
                  </a:moveTo>
                  <a:lnTo>
                    <a:pt x="1397000" y="0"/>
                  </a:lnTo>
                  <a:lnTo>
                    <a:pt x="1507067" y="169333"/>
                  </a:lnTo>
                </a:path>
              </a:pathLst>
            </a:cu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6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map4e_fig_09_09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92100"/>
            <a:ext cx="525938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162800" y="4129088"/>
            <a:ext cx="191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13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162800" y="3248025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10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162800" y="3544888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11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14400" y="12334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>
            <a:off x="4953000" y="3124200"/>
            <a:ext cx="22098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6" name="Line 8"/>
          <p:cNvSpPr>
            <a:spLocks noChangeShapeType="1"/>
          </p:cNvSpPr>
          <p:nvPr/>
        </p:nvSpPr>
        <p:spPr bwMode="auto">
          <a:xfrm>
            <a:off x="5410200" y="3429000"/>
            <a:ext cx="17526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>
            <a:off x="6172200" y="3962400"/>
            <a:ext cx="9906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162800" y="4792663"/>
            <a:ext cx="178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14</a:t>
            </a:r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>
            <a:off x="4648200" y="4335463"/>
            <a:ext cx="25146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7162800" y="3824288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12</a:t>
            </a:r>
          </a:p>
        </p:txBody>
      </p:sp>
      <p:sp>
        <p:nvSpPr>
          <p:cNvPr id="124943" name="Line 15"/>
          <p:cNvSpPr>
            <a:spLocks noChangeShapeType="1"/>
          </p:cNvSpPr>
          <p:nvPr/>
        </p:nvSpPr>
        <p:spPr bwMode="auto">
          <a:xfrm>
            <a:off x="5715000" y="3733800"/>
            <a:ext cx="14478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914400" y="1919288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</a:t>
            </a:r>
          </a:p>
        </p:txBody>
      </p:sp>
      <p:sp>
        <p:nvSpPr>
          <p:cNvPr id="21519" name="Text Box 18"/>
          <p:cNvSpPr txBox="1">
            <a:spLocks noChangeArrowheads="1"/>
          </p:cNvSpPr>
          <p:nvPr/>
        </p:nvSpPr>
        <p:spPr bwMode="auto">
          <a:xfrm>
            <a:off x="1447800" y="2252663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21520" name="Text Box 20"/>
          <p:cNvSpPr txBox="1">
            <a:spLocks noChangeArrowheads="1"/>
          </p:cNvSpPr>
          <p:nvPr/>
        </p:nvSpPr>
        <p:spPr bwMode="auto">
          <a:xfrm>
            <a:off x="1447800" y="26416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5</a:t>
            </a:r>
          </a:p>
        </p:txBody>
      </p:sp>
      <p:sp>
        <p:nvSpPr>
          <p:cNvPr id="21521" name="Text Box 22"/>
          <p:cNvSpPr txBox="1">
            <a:spLocks noChangeArrowheads="1"/>
          </p:cNvSpPr>
          <p:nvPr/>
        </p:nvSpPr>
        <p:spPr bwMode="auto">
          <a:xfrm>
            <a:off x="1447800" y="3349625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6</a:t>
            </a:r>
          </a:p>
        </p:txBody>
      </p:sp>
      <p:sp>
        <p:nvSpPr>
          <p:cNvPr id="21522" name="Text Box 24"/>
          <p:cNvSpPr txBox="1">
            <a:spLocks noChangeArrowheads="1"/>
          </p:cNvSpPr>
          <p:nvPr/>
        </p:nvSpPr>
        <p:spPr bwMode="auto">
          <a:xfrm>
            <a:off x="1447800" y="364013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7</a:t>
            </a:r>
          </a:p>
        </p:txBody>
      </p:sp>
      <p:sp>
        <p:nvSpPr>
          <p:cNvPr id="21523" name="Text Box 29"/>
          <p:cNvSpPr txBox="1">
            <a:spLocks noChangeArrowheads="1"/>
          </p:cNvSpPr>
          <p:nvPr/>
        </p:nvSpPr>
        <p:spPr bwMode="auto">
          <a:xfrm>
            <a:off x="7162800" y="2605088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9</a:t>
            </a:r>
          </a:p>
        </p:txBody>
      </p:sp>
      <p:sp>
        <p:nvSpPr>
          <p:cNvPr id="21524" name="Freeform 32"/>
          <p:cNvSpPr>
            <a:spLocks/>
          </p:cNvSpPr>
          <p:nvPr/>
        </p:nvSpPr>
        <p:spPr bwMode="auto">
          <a:xfrm flipH="1">
            <a:off x="838200" y="1219200"/>
            <a:ext cx="228600" cy="1066800"/>
          </a:xfrm>
          <a:custGeom>
            <a:avLst/>
            <a:gdLst>
              <a:gd name="T0" fmla="*/ 0 w 144"/>
              <a:gd name="T1" fmla="*/ 0 h 624"/>
              <a:gd name="T2" fmla="*/ 2147483647 w 144"/>
              <a:gd name="T3" fmla="*/ 0 h 624"/>
              <a:gd name="T4" fmla="*/ 2147483647 w 144"/>
              <a:gd name="T5" fmla="*/ 2147483647 h 624"/>
              <a:gd name="T6" fmla="*/ 0 w 144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624"/>
              <a:gd name="T14" fmla="*/ 144 w 14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624">
                <a:moveTo>
                  <a:pt x="0" y="0"/>
                </a:moveTo>
                <a:lnTo>
                  <a:pt x="144" y="0"/>
                </a:lnTo>
                <a:lnTo>
                  <a:pt x="144" y="624"/>
                </a:lnTo>
                <a:lnTo>
                  <a:pt x="0" y="62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33"/>
          <p:cNvSpPr>
            <a:spLocks noChangeShapeType="1"/>
          </p:cNvSpPr>
          <p:nvPr/>
        </p:nvSpPr>
        <p:spPr bwMode="auto">
          <a:xfrm>
            <a:off x="609600" y="1752600"/>
            <a:ext cx="228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Rectangle 34"/>
          <p:cNvSpPr>
            <a:spLocks noChangeArrowheads="1"/>
          </p:cNvSpPr>
          <p:nvPr/>
        </p:nvSpPr>
        <p:spPr bwMode="auto">
          <a:xfrm>
            <a:off x="4191000" y="296863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Anterior</a:t>
            </a:r>
          </a:p>
        </p:txBody>
      </p:sp>
      <p:sp>
        <p:nvSpPr>
          <p:cNvPr id="21527" name="Rectangle 35"/>
          <p:cNvSpPr>
            <a:spLocks noChangeArrowheads="1"/>
          </p:cNvSpPr>
          <p:nvPr/>
        </p:nvSpPr>
        <p:spPr bwMode="auto">
          <a:xfrm>
            <a:off x="4191000" y="60340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Posterior</a:t>
            </a:r>
          </a:p>
        </p:txBody>
      </p:sp>
      <p:sp>
        <p:nvSpPr>
          <p:cNvPr id="21528" name="Text Box 36"/>
          <p:cNvSpPr txBox="1">
            <a:spLocks noChangeArrowheads="1"/>
          </p:cNvSpPr>
          <p:nvPr/>
        </p:nvSpPr>
        <p:spPr bwMode="auto">
          <a:xfrm>
            <a:off x="1447800" y="3883025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21529" name="Text Box 37"/>
          <p:cNvSpPr txBox="1">
            <a:spLocks noChangeArrowheads="1"/>
          </p:cNvSpPr>
          <p:nvPr/>
        </p:nvSpPr>
        <p:spPr bwMode="auto">
          <a:xfrm>
            <a:off x="304800" y="1600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124968" name="Line 40"/>
          <p:cNvSpPr>
            <a:spLocks noChangeShapeType="1"/>
          </p:cNvSpPr>
          <p:nvPr/>
        </p:nvSpPr>
        <p:spPr bwMode="auto">
          <a:xfrm>
            <a:off x="1752600" y="2819400"/>
            <a:ext cx="21336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69" name="Line 41"/>
          <p:cNvSpPr>
            <a:spLocks noChangeShapeType="1"/>
          </p:cNvSpPr>
          <p:nvPr/>
        </p:nvSpPr>
        <p:spPr bwMode="auto">
          <a:xfrm flipH="1">
            <a:off x="1752600" y="3581400"/>
            <a:ext cx="1905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70" name="Line 42"/>
          <p:cNvSpPr>
            <a:spLocks noChangeShapeType="1"/>
          </p:cNvSpPr>
          <p:nvPr/>
        </p:nvSpPr>
        <p:spPr bwMode="auto">
          <a:xfrm flipH="1">
            <a:off x="1752600" y="3810000"/>
            <a:ext cx="2209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71" name="Line 43"/>
          <p:cNvSpPr>
            <a:spLocks noChangeShapeType="1"/>
          </p:cNvSpPr>
          <p:nvPr/>
        </p:nvSpPr>
        <p:spPr bwMode="auto">
          <a:xfrm flipH="1">
            <a:off x="1752600" y="4052888"/>
            <a:ext cx="2057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80" name="Freeform 52"/>
          <p:cNvSpPr>
            <a:spLocks/>
          </p:cNvSpPr>
          <p:nvPr/>
        </p:nvSpPr>
        <p:spPr bwMode="auto">
          <a:xfrm>
            <a:off x="1752600" y="2436813"/>
            <a:ext cx="2603500" cy="306387"/>
          </a:xfrm>
          <a:custGeom>
            <a:avLst/>
            <a:gdLst>
              <a:gd name="T0" fmla="*/ 1400 w 1640"/>
              <a:gd name="T1" fmla="*/ 49 h 193"/>
              <a:gd name="T2" fmla="*/ 8 w 1640"/>
              <a:gd name="T3" fmla="*/ 1 h 193"/>
              <a:gd name="T4" fmla="*/ 29 w 1640"/>
              <a:gd name="T5" fmla="*/ 6 h 193"/>
              <a:gd name="T6" fmla="*/ 1640 w 1640"/>
              <a:gd name="T7" fmla="*/ 193 h 193"/>
              <a:gd name="T8" fmla="*/ 0 60000 65536"/>
              <a:gd name="T9" fmla="*/ 0 60000 65536"/>
              <a:gd name="T10" fmla="*/ 0 60000 65536"/>
              <a:gd name="T11" fmla="*/ 0 60000 65536"/>
              <a:gd name="T12" fmla="*/ 0 w 1640"/>
              <a:gd name="T13" fmla="*/ 0 h 193"/>
              <a:gd name="T14" fmla="*/ 1640 w 1640"/>
              <a:gd name="T15" fmla="*/ 193 h 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0" h="193">
                <a:moveTo>
                  <a:pt x="1400" y="49"/>
                </a:moveTo>
                <a:cubicBezTo>
                  <a:pt x="936" y="33"/>
                  <a:pt x="472" y="15"/>
                  <a:pt x="8" y="1"/>
                </a:cubicBezTo>
                <a:cubicBezTo>
                  <a:pt x="0" y="0"/>
                  <a:pt x="21" y="6"/>
                  <a:pt x="29" y="6"/>
                </a:cubicBezTo>
                <a:lnTo>
                  <a:pt x="1640" y="193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4981" name="Line 53"/>
          <p:cNvSpPr>
            <a:spLocks noChangeShapeType="1"/>
          </p:cNvSpPr>
          <p:nvPr/>
        </p:nvSpPr>
        <p:spPr bwMode="auto">
          <a:xfrm>
            <a:off x="1219200" y="2133600"/>
            <a:ext cx="3124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82" name="Line 54"/>
          <p:cNvSpPr>
            <a:spLocks noChangeShapeType="1"/>
          </p:cNvSpPr>
          <p:nvPr/>
        </p:nvSpPr>
        <p:spPr bwMode="auto">
          <a:xfrm>
            <a:off x="1219200" y="1371600"/>
            <a:ext cx="3276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983" name="Line 55"/>
          <p:cNvSpPr>
            <a:spLocks noChangeShapeType="1"/>
          </p:cNvSpPr>
          <p:nvPr/>
        </p:nvSpPr>
        <p:spPr bwMode="auto">
          <a:xfrm flipV="1">
            <a:off x="5867400" y="2819400"/>
            <a:ext cx="12954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map4e_fig_09_10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92100"/>
            <a:ext cx="712470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168400" y="12668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23556" name="Text Box 14"/>
          <p:cNvSpPr txBox="1">
            <a:spLocks noChangeArrowheads="1"/>
          </p:cNvSpPr>
          <p:nvPr/>
        </p:nvSpPr>
        <p:spPr bwMode="auto">
          <a:xfrm>
            <a:off x="203200" y="1709738"/>
            <a:ext cx="165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/>
              <a:t>(Holes) 2</a:t>
            </a:r>
          </a:p>
        </p:txBody>
      </p:sp>
      <p:sp>
        <p:nvSpPr>
          <p:cNvPr id="23557" name="Text Box 15"/>
          <p:cNvSpPr txBox="1">
            <a:spLocks noChangeArrowheads="1"/>
          </p:cNvSpPr>
          <p:nvPr/>
        </p:nvSpPr>
        <p:spPr bwMode="auto">
          <a:xfrm>
            <a:off x="1244600" y="25622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23558" name="Text Box 16"/>
          <p:cNvSpPr txBox="1">
            <a:spLocks noChangeArrowheads="1"/>
          </p:cNvSpPr>
          <p:nvPr/>
        </p:nvSpPr>
        <p:spPr bwMode="auto">
          <a:xfrm>
            <a:off x="1244600" y="28670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/>
              <a:t>5</a:t>
            </a:r>
          </a:p>
        </p:txBody>
      </p:sp>
      <p:sp>
        <p:nvSpPr>
          <p:cNvPr id="23559" name="Text Box 17"/>
          <p:cNvSpPr txBox="1">
            <a:spLocks noChangeArrowheads="1"/>
          </p:cNvSpPr>
          <p:nvPr/>
        </p:nvSpPr>
        <p:spPr bwMode="auto">
          <a:xfrm>
            <a:off x="1320800" y="362902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/>
              <a:t>6</a:t>
            </a:r>
          </a:p>
        </p:txBody>
      </p:sp>
      <p:sp>
        <p:nvSpPr>
          <p:cNvPr id="23560" name="Text Box 18"/>
          <p:cNvSpPr txBox="1">
            <a:spLocks noChangeArrowheads="1"/>
          </p:cNvSpPr>
          <p:nvPr/>
        </p:nvSpPr>
        <p:spPr bwMode="auto">
          <a:xfrm>
            <a:off x="177800" y="4467225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/>
              <a:t>7</a:t>
            </a:r>
          </a:p>
        </p:txBody>
      </p:sp>
      <p:sp>
        <p:nvSpPr>
          <p:cNvPr id="126997" name="Line 21"/>
          <p:cNvSpPr>
            <a:spLocks noChangeShapeType="1"/>
          </p:cNvSpPr>
          <p:nvPr/>
        </p:nvSpPr>
        <p:spPr bwMode="auto">
          <a:xfrm flipH="1">
            <a:off x="1828800" y="3810000"/>
            <a:ext cx="2438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6998" name="Line 22"/>
          <p:cNvSpPr>
            <a:spLocks noChangeShapeType="1"/>
          </p:cNvSpPr>
          <p:nvPr/>
        </p:nvSpPr>
        <p:spPr bwMode="auto">
          <a:xfrm flipH="1">
            <a:off x="1828800" y="4662488"/>
            <a:ext cx="3124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7001" name="Line 25"/>
          <p:cNvSpPr>
            <a:spLocks noChangeShapeType="1"/>
          </p:cNvSpPr>
          <p:nvPr/>
        </p:nvSpPr>
        <p:spPr bwMode="auto">
          <a:xfrm>
            <a:off x="1828800" y="1905000"/>
            <a:ext cx="3124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7002" name="Line 26"/>
          <p:cNvSpPr>
            <a:spLocks noChangeShapeType="1"/>
          </p:cNvSpPr>
          <p:nvPr/>
        </p:nvSpPr>
        <p:spPr bwMode="auto">
          <a:xfrm>
            <a:off x="1828800" y="1462088"/>
            <a:ext cx="3124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7004" name="Line 28"/>
          <p:cNvSpPr>
            <a:spLocks noChangeShapeType="1"/>
          </p:cNvSpPr>
          <p:nvPr/>
        </p:nvSpPr>
        <p:spPr bwMode="auto">
          <a:xfrm>
            <a:off x="1828800" y="2757488"/>
            <a:ext cx="3124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7005" name="Line 29"/>
          <p:cNvSpPr>
            <a:spLocks noChangeShapeType="1"/>
          </p:cNvSpPr>
          <p:nvPr/>
        </p:nvSpPr>
        <p:spPr bwMode="auto">
          <a:xfrm>
            <a:off x="1828800" y="3076575"/>
            <a:ext cx="2438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67" name="Text Box 30"/>
          <p:cNvSpPr txBox="1">
            <a:spLocks noChangeArrowheads="1"/>
          </p:cNvSpPr>
          <p:nvPr/>
        </p:nvSpPr>
        <p:spPr bwMode="auto">
          <a:xfrm>
            <a:off x="1244600" y="20288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127007" name="Line 31"/>
          <p:cNvSpPr>
            <a:spLocks noChangeShapeType="1"/>
          </p:cNvSpPr>
          <p:nvPr/>
        </p:nvSpPr>
        <p:spPr bwMode="auto">
          <a:xfrm flipV="1">
            <a:off x="1828800" y="2209800"/>
            <a:ext cx="2819400" cy="142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69" name="Text Box 34"/>
          <p:cNvSpPr txBox="1">
            <a:spLocks noChangeArrowheads="1"/>
          </p:cNvSpPr>
          <p:nvPr/>
        </p:nvSpPr>
        <p:spPr bwMode="auto">
          <a:xfrm>
            <a:off x="7993063" y="3903663"/>
            <a:ext cx="693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13</a:t>
            </a:r>
          </a:p>
        </p:txBody>
      </p:sp>
      <p:sp>
        <p:nvSpPr>
          <p:cNvPr id="127011" name="Line 35"/>
          <p:cNvSpPr>
            <a:spLocks noChangeShapeType="1"/>
          </p:cNvSpPr>
          <p:nvPr/>
        </p:nvSpPr>
        <p:spPr bwMode="auto">
          <a:xfrm>
            <a:off x="5715000" y="4129088"/>
            <a:ext cx="2209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71" name="Text Box 36"/>
          <p:cNvSpPr txBox="1">
            <a:spLocks noChangeArrowheads="1"/>
          </p:cNvSpPr>
          <p:nvPr/>
        </p:nvSpPr>
        <p:spPr bwMode="auto">
          <a:xfrm>
            <a:off x="7993063" y="3294063"/>
            <a:ext cx="693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12</a:t>
            </a:r>
          </a:p>
        </p:txBody>
      </p:sp>
      <p:sp>
        <p:nvSpPr>
          <p:cNvPr id="127013" name="Line 37"/>
          <p:cNvSpPr>
            <a:spLocks noChangeShapeType="1"/>
          </p:cNvSpPr>
          <p:nvPr/>
        </p:nvSpPr>
        <p:spPr bwMode="auto">
          <a:xfrm>
            <a:off x="5410200" y="3200400"/>
            <a:ext cx="2514600" cy="319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73" name="Text Box 38"/>
          <p:cNvSpPr txBox="1">
            <a:spLocks noChangeArrowheads="1"/>
          </p:cNvSpPr>
          <p:nvPr/>
        </p:nvSpPr>
        <p:spPr bwMode="auto">
          <a:xfrm>
            <a:off x="7993063" y="2989263"/>
            <a:ext cx="693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11</a:t>
            </a:r>
          </a:p>
        </p:txBody>
      </p:sp>
      <p:sp>
        <p:nvSpPr>
          <p:cNvPr id="127015" name="Line 39"/>
          <p:cNvSpPr>
            <a:spLocks noChangeShapeType="1"/>
          </p:cNvSpPr>
          <p:nvPr/>
        </p:nvSpPr>
        <p:spPr bwMode="auto">
          <a:xfrm>
            <a:off x="5562600" y="2819400"/>
            <a:ext cx="2362200" cy="3952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75" name="Text Box 40"/>
          <p:cNvSpPr txBox="1">
            <a:spLocks noChangeArrowheads="1"/>
          </p:cNvSpPr>
          <p:nvPr/>
        </p:nvSpPr>
        <p:spPr bwMode="auto">
          <a:xfrm>
            <a:off x="7993063" y="2546350"/>
            <a:ext cx="693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10</a:t>
            </a:r>
          </a:p>
        </p:txBody>
      </p:sp>
      <p:sp>
        <p:nvSpPr>
          <p:cNvPr id="127017" name="Line 41"/>
          <p:cNvSpPr>
            <a:spLocks noChangeShapeType="1"/>
          </p:cNvSpPr>
          <p:nvPr/>
        </p:nvSpPr>
        <p:spPr bwMode="auto">
          <a:xfrm>
            <a:off x="6248400" y="2819400"/>
            <a:ext cx="1676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77" name="Text Box 42"/>
          <p:cNvSpPr txBox="1">
            <a:spLocks noChangeArrowheads="1"/>
          </p:cNvSpPr>
          <p:nvPr/>
        </p:nvSpPr>
        <p:spPr bwMode="auto">
          <a:xfrm>
            <a:off x="7993063" y="2303463"/>
            <a:ext cx="693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9</a:t>
            </a:r>
          </a:p>
        </p:txBody>
      </p:sp>
      <p:sp>
        <p:nvSpPr>
          <p:cNvPr id="127019" name="Line 43"/>
          <p:cNvSpPr>
            <a:spLocks noChangeShapeType="1"/>
          </p:cNvSpPr>
          <p:nvPr/>
        </p:nvSpPr>
        <p:spPr bwMode="auto">
          <a:xfrm>
            <a:off x="5334000" y="2543175"/>
            <a:ext cx="2590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79" name="Text Box 44"/>
          <p:cNvSpPr txBox="1">
            <a:spLocks noChangeArrowheads="1"/>
          </p:cNvSpPr>
          <p:nvPr/>
        </p:nvSpPr>
        <p:spPr bwMode="auto">
          <a:xfrm>
            <a:off x="7993063" y="1998663"/>
            <a:ext cx="693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127021" name="Line 45"/>
          <p:cNvSpPr>
            <a:spLocks noChangeShapeType="1"/>
          </p:cNvSpPr>
          <p:nvPr/>
        </p:nvSpPr>
        <p:spPr bwMode="auto">
          <a:xfrm>
            <a:off x="6019800" y="2209800"/>
            <a:ext cx="1905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7022" name="Line 46"/>
          <p:cNvSpPr>
            <a:spLocks noChangeShapeType="1"/>
          </p:cNvSpPr>
          <p:nvPr/>
        </p:nvSpPr>
        <p:spPr bwMode="auto">
          <a:xfrm flipV="1">
            <a:off x="5867400" y="2209800"/>
            <a:ext cx="1524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7023" name="Line 47"/>
          <p:cNvSpPr>
            <a:spLocks noChangeShapeType="1"/>
          </p:cNvSpPr>
          <p:nvPr/>
        </p:nvSpPr>
        <p:spPr bwMode="auto">
          <a:xfrm flipH="1" flipV="1">
            <a:off x="6172200" y="2743200"/>
            <a:ext cx="762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7024" name="Line 48"/>
          <p:cNvSpPr>
            <a:spLocks noChangeShapeType="1"/>
          </p:cNvSpPr>
          <p:nvPr/>
        </p:nvSpPr>
        <p:spPr bwMode="auto">
          <a:xfrm flipV="1">
            <a:off x="4572000" y="1828800"/>
            <a:ext cx="3048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7025" name="Line 49"/>
          <p:cNvSpPr>
            <a:spLocks noChangeShapeType="1"/>
          </p:cNvSpPr>
          <p:nvPr/>
        </p:nvSpPr>
        <p:spPr bwMode="auto">
          <a:xfrm flipH="1">
            <a:off x="4648200" y="1981200"/>
            <a:ext cx="3048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map4e_fig_09_11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12800"/>
            <a:ext cx="85312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28004" name="Line 4"/>
          <p:cNvSpPr>
            <a:spLocks noChangeShapeType="1"/>
          </p:cNvSpPr>
          <p:nvPr/>
        </p:nvSpPr>
        <p:spPr bwMode="auto">
          <a:xfrm>
            <a:off x="4648200" y="2286000"/>
            <a:ext cx="914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2286000" y="2286000"/>
            <a:ext cx="1981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343400" y="2590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</a:t>
            </a:r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>
            <a:off x="4648200" y="2757488"/>
            <a:ext cx="1219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>
            <a:off x="2133600" y="2757488"/>
            <a:ext cx="2133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343400" y="2895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 flipV="1">
            <a:off x="4648200" y="2971800"/>
            <a:ext cx="18288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4343400" y="31242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4648200" y="3276600"/>
            <a:ext cx="1143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>
            <a:off x="2514600" y="3276600"/>
            <a:ext cx="1752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map4e_fig_09_12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92100"/>
            <a:ext cx="7885113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>
            <a:off x="762000" y="36576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3733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</a:t>
            </a: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>
            <a:off x="762000" y="3962400"/>
            <a:ext cx="4800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57200" y="4191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762000" y="4419600"/>
            <a:ext cx="2514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57200" y="187325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Sella turcica</a:t>
            </a:r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990600" y="2514600"/>
            <a:ext cx="12954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879600" y="1633538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Sphenoidal sinus</a:t>
            </a:r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>
            <a:off x="2209800" y="2286000"/>
            <a:ext cx="533400" cy="1143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124200" y="10048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Crista galli</a:t>
            </a:r>
          </a:p>
        </p:txBody>
      </p:sp>
      <p:sp>
        <p:nvSpPr>
          <p:cNvPr id="129038" name="Line 14"/>
          <p:cNvSpPr>
            <a:spLocks noChangeShapeType="1"/>
          </p:cNvSpPr>
          <p:nvPr/>
        </p:nvSpPr>
        <p:spPr bwMode="auto">
          <a:xfrm>
            <a:off x="3505200" y="1371600"/>
            <a:ext cx="685800" cy="1219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934200" y="222408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Frontal sinus</a:t>
            </a:r>
          </a:p>
        </p:txBody>
      </p:sp>
      <p:sp>
        <p:nvSpPr>
          <p:cNvPr id="129040" name="Line 16"/>
          <p:cNvSpPr>
            <a:spLocks noChangeShapeType="1"/>
          </p:cNvSpPr>
          <p:nvPr/>
        </p:nvSpPr>
        <p:spPr bwMode="auto">
          <a:xfrm>
            <a:off x="4953000" y="2438400"/>
            <a:ext cx="1981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934200" y="28336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Nasal bone</a:t>
            </a:r>
          </a:p>
        </p:txBody>
      </p:sp>
      <p:sp>
        <p:nvSpPr>
          <p:cNvPr id="129042" name="Line 18"/>
          <p:cNvSpPr>
            <a:spLocks noChangeShapeType="1"/>
          </p:cNvSpPr>
          <p:nvPr/>
        </p:nvSpPr>
        <p:spPr bwMode="auto">
          <a:xfrm>
            <a:off x="5334000" y="3048000"/>
            <a:ext cx="1600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2760" y="4482720"/>
              <a:ext cx="357840" cy="339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400" y="4473360"/>
                <a:ext cx="376560" cy="35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1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llen2e_09_17_right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50361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allen2e_09_17_right_li</a:t>
            </a:r>
          </a:p>
        </p:txBody>
      </p:sp>
    </p:spTree>
    <p:extLst>
      <p:ext uri="{BB962C8B-B14F-4D97-AF65-F5344CB8AC3E}">
        <p14:creationId xmlns:p14="http://schemas.microsoft.com/office/powerpoint/2010/main" val="3495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map4e_fig_08_02a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1225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12725" y="176213"/>
            <a:ext cx="917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Compact</a:t>
            </a:r>
          </a:p>
          <a:p>
            <a:r>
              <a:rPr lang="en-US" altLang="en-US" sz="1600"/>
              <a:t>bone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212725" y="768350"/>
            <a:ext cx="804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Spongy</a:t>
            </a:r>
          </a:p>
          <a:p>
            <a:r>
              <a:rPr lang="en-US" altLang="en-US" sz="1600"/>
              <a:t>bone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12725" y="1395413"/>
            <a:ext cx="1098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Periosteum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2770188" y="608013"/>
            <a:ext cx="164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Medullary cavity</a:t>
            </a: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890588" y="2503488"/>
            <a:ext cx="157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Medullary cavity</a:t>
            </a: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5937250" y="3249613"/>
            <a:ext cx="76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Osteon</a:t>
            </a: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755650" y="5949950"/>
            <a:ext cx="7735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(a) Osteons (Haversian systems) in compact bone and trabeculae in spongy bone</a:t>
            </a:r>
          </a:p>
        </p:txBody>
      </p:sp>
      <p:cxnSp>
        <p:nvCxnSpPr>
          <p:cNvPr id="4106" name="Straight Connector 12"/>
          <p:cNvCxnSpPr>
            <a:cxnSpLocks noChangeShapeType="1"/>
          </p:cNvCxnSpPr>
          <p:nvPr/>
        </p:nvCxnSpPr>
        <p:spPr bwMode="auto">
          <a:xfrm>
            <a:off x="990600" y="541338"/>
            <a:ext cx="728663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" name="Straight Connector 16"/>
          <p:cNvCxnSpPr>
            <a:cxnSpLocks noChangeShapeType="1"/>
          </p:cNvCxnSpPr>
          <p:nvPr/>
        </p:nvCxnSpPr>
        <p:spPr bwMode="auto">
          <a:xfrm>
            <a:off x="1008063" y="973138"/>
            <a:ext cx="8540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8" name="Straight Connector 24"/>
          <p:cNvCxnSpPr>
            <a:cxnSpLocks noChangeShapeType="1"/>
          </p:cNvCxnSpPr>
          <p:nvPr/>
        </p:nvCxnSpPr>
        <p:spPr bwMode="auto">
          <a:xfrm flipV="1">
            <a:off x="1303338" y="1404938"/>
            <a:ext cx="542925" cy="195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9" name="Straight Connector 26"/>
          <p:cNvCxnSpPr>
            <a:cxnSpLocks noChangeShapeType="1"/>
          </p:cNvCxnSpPr>
          <p:nvPr/>
        </p:nvCxnSpPr>
        <p:spPr bwMode="auto">
          <a:xfrm>
            <a:off x="1922463" y="812800"/>
            <a:ext cx="85407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0" name="Rectangle 28"/>
          <p:cNvSpPr>
            <a:spLocks noChangeArrowheads="1"/>
          </p:cNvSpPr>
          <p:nvPr/>
        </p:nvSpPr>
        <p:spPr bwMode="auto">
          <a:xfrm>
            <a:off x="2160588" y="17589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30" name="Freeform 29"/>
          <p:cNvSpPr>
            <a:spLocks noChangeArrowheads="1"/>
          </p:cNvSpPr>
          <p:nvPr/>
        </p:nvSpPr>
        <p:spPr bwMode="auto">
          <a:xfrm>
            <a:off x="2438400" y="2057400"/>
            <a:ext cx="947738" cy="922338"/>
          </a:xfrm>
          <a:custGeom>
            <a:avLst/>
            <a:gdLst>
              <a:gd name="T0" fmla="*/ 558488 w 948267"/>
              <a:gd name="T1" fmla="*/ 922338 h 922867"/>
              <a:gd name="T2" fmla="*/ 0 w 948267"/>
              <a:gd name="T3" fmla="*/ 0 h 922867"/>
              <a:gd name="T4" fmla="*/ 947738 w 948267"/>
              <a:gd name="T5" fmla="*/ 465400 h 922867"/>
              <a:gd name="T6" fmla="*/ 0 60000 65536"/>
              <a:gd name="T7" fmla="*/ 0 60000 65536"/>
              <a:gd name="T8" fmla="*/ 0 60000 65536"/>
              <a:gd name="T9" fmla="*/ 0 w 948267"/>
              <a:gd name="T10" fmla="*/ 0 h 922867"/>
              <a:gd name="T11" fmla="*/ 948267 w 948267"/>
              <a:gd name="T12" fmla="*/ 922867 h 9228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8267" h="922867">
                <a:moveTo>
                  <a:pt x="558800" y="922867"/>
                </a:moveTo>
                <a:lnTo>
                  <a:pt x="0" y="0"/>
                </a:lnTo>
                <a:lnTo>
                  <a:pt x="948267" y="465667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12" name="Rectangle 30"/>
          <p:cNvSpPr>
            <a:spLocks noChangeArrowheads="1"/>
          </p:cNvSpPr>
          <p:nvPr/>
        </p:nvSpPr>
        <p:spPr bwMode="auto">
          <a:xfrm>
            <a:off x="5911850" y="9890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4113" name="Rectangle 31"/>
          <p:cNvSpPr>
            <a:spLocks noChangeArrowheads="1"/>
          </p:cNvSpPr>
          <p:nvPr/>
        </p:nvSpPr>
        <p:spPr bwMode="auto">
          <a:xfrm>
            <a:off x="6470650" y="12684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4114" name="Rectangle 32"/>
          <p:cNvSpPr>
            <a:spLocks noChangeArrowheads="1"/>
          </p:cNvSpPr>
          <p:nvPr/>
        </p:nvSpPr>
        <p:spPr bwMode="auto">
          <a:xfrm>
            <a:off x="7527925" y="20129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5</a:t>
            </a:r>
          </a:p>
        </p:txBody>
      </p:sp>
      <p:sp>
        <p:nvSpPr>
          <p:cNvPr id="4115" name="Rectangle 33"/>
          <p:cNvSpPr>
            <a:spLocks noChangeArrowheads="1"/>
          </p:cNvSpPr>
          <p:nvPr/>
        </p:nvSpPr>
        <p:spPr bwMode="auto">
          <a:xfrm>
            <a:off x="7715250" y="17256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6</a:t>
            </a:r>
          </a:p>
        </p:txBody>
      </p:sp>
      <p:sp>
        <p:nvSpPr>
          <p:cNvPr id="4116" name="Rectangle 34"/>
          <p:cNvSpPr>
            <a:spLocks noChangeArrowheads="1"/>
          </p:cNvSpPr>
          <p:nvPr/>
        </p:nvSpPr>
        <p:spPr bwMode="auto">
          <a:xfrm>
            <a:off x="8350250" y="18859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7</a:t>
            </a:r>
          </a:p>
        </p:txBody>
      </p:sp>
      <p:sp>
        <p:nvSpPr>
          <p:cNvPr id="4117" name="Rectangle 35"/>
          <p:cNvSpPr>
            <a:spLocks noChangeArrowheads="1"/>
          </p:cNvSpPr>
          <p:nvPr/>
        </p:nvSpPr>
        <p:spPr bwMode="auto">
          <a:xfrm>
            <a:off x="8375650" y="43751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8</a:t>
            </a:r>
          </a:p>
        </p:txBody>
      </p:sp>
      <p:sp>
        <p:nvSpPr>
          <p:cNvPr id="4118" name="Rectangle 36"/>
          <p:cNvSpPr>
            <a:spLocks noChangeArrowheads="1"/>
          </p:cNvSpPr>
          <p:nvPr/>
        </p:nvSpPr>
        <p:spPr bwMode="auto">
          <a:xfrm>
            <a:off x="8162925" y="4967288"/>
            <a:ext cx="363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9</a:t>
            </a:r>
          </a:p>
        </p:txBody>
      </p:sp>
      <p:sp>
        <p:nvSpPr>
          <p:cNvPr id="4119" name="Rectangle 37"/>
          <p:cNvSpPr>
            <a:spLocks noChangeArrowheads="1"/>
          </p:cNvSpPr>
          <p:nvPr/>
        </p:nvSpPr>
        <p:spPr bwMode="auto">
          <a:xfrm>
            <a:off x="8162925" y="5340350"/>
            <a:ext cx="447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10</a:t>
            </a:r>
          </a:p>
        </p:txBody>
      </p:sp>
      <p:sp>
        <p:nvSpPr>
          <p:cNvPr id="40" name="Freeform 39"/>
          <p:cNvSpPr>
            <a:spLocks noChangeArrowheads="1"/>
          </p:cNvSpPr>
          <p:nvPr/>
        </p:nvSpPr>
        <p:spPr bwMode="auto">
          <a:xfrm>
            <a:off x="5664200" y="1328738"/>
            <a:ext cx="381000" cy="1574800"/>
          </a:xfrm>
          <a:custGeom>
            <a:avLst/>
            <a:gdLst>
              <a:gd name="T0" fmla="*/ 0 w 381000"/>
              <a:gd name="T1" fmla="*/ 1532466 h 1574800"/>
              <a:gd name="T2" fmla="*/ 381000 w 381000"/>
              <a:gd name="T3" fmla="*/ 0 h 1574800"/>
              <a:gd name="T4" fmla="*/ 186267 w 381000"/>
              <a:gd name="T5" fmla="*/ 1574800 h 1574800"/>
              <a:gd name="T6" fmla="*/ 186267 w 381000"/>
              <a:gd name="T7" fmla="*/ 1574800 h 1574800"/>
              <a:gd name="T8" fmla="*/ 0 60000 65536"/>
              <a:gd name="T9" fmla="*/ 0 60000 65536"/>
              <a:gd name="T10" fmla="*/ 0 60000 65536"/>
              <a:gd name="T11" fmla="*/ 0 60000 65536"/>
              <a:gd name="T12" fmla="*/ 0 w 381000"/>
              <a:gd name="T13" fmla="*/ 0 h 1574800"/>
              <a:gd name="T14" fmla="*/ 381000 w 381000"/>
              <a:gd name="T15" fmla="*/ 1574800 h 157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000" h="1574800">
                <a:moveTo>
                  <a:pt x="0" y="1532466"/>
                </a:moveTo>
                <a:lnTo>
                  <a:pt x="381000" y="0"/>
                </a:lnTo>
                <a:lnTo>
                  <a:pt x="186267" y="15748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3" name="Freeform 42"/>
          <p:cNvSpPr>
            <a:spLocks noChangeArrowheads="1"/>
          </p:cNvSpPr>
          <p:nvPr/>
        </p:nvSpPr>
        <p:spPr bwMode="auto">
          <a:xfrm>
            <a:off x="6332538" y="1593850"/>
            <a:ext cx="280987" cy="1268413"/>
          </a:xfrm>
          <a:custGeom>
            <a:avLst/>
            <a:gdLst>
              <a:gd name="T0" fmla="*/ 0 w 280742"/>
              <a:gd name="T1" fmla="*/ 1268413 h 1267699"/>
              <a:gd name="T2" fmla="*/ 279644 w 280742"/>
              <a:gd name="T3" fmla="*/ 6169 h 1267699"/>
              <a:gd name="T4" fmla="*/ 271169 w 280742"/>
              <a:gd name="T5" fmla="*/ 23112 h 1267699"/>
              <a:gd name="T6" fmla="*/ 135584 w 280742"/>
              <a:gd name="T7" fmla="*/ 1209114 h 1267699"/>
              <a:gd name="T8" fmla="*/ 0 60000 65536"/>
              <a:gd name="T9" fmla="*/ 0 60000 65536"/>
              <a:gd name="T10" fmla="*/ 0 60000 65536"/>
              <a:gd name="T11" fmla="*/ 0 60000 65536"/>
              <a:gd name="T12" fmla="*/ 0 w 280742"/>
              <a:gd name="T13" fmla="*/ 0 h 1267699"/>
              <a:gd name="T14" fmla="*/ 280742 w 280742"/>
              <a:gd name="T15" fmla="*/ 1267699 h 12676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742" h="1267699">
                <a:moveTo>
                  <a:pt x="0" y="1267699"/>
                </a:moveTo>
                <a:cubicBezTo>
                  <a:pt x="93133" y="847188"/>
                  <a:pt x="187788" y="427011"/>
                  <a:pt x="279400" y="6166"/>
                </a:cubicBezTo>
                <a:cubicBezTo>
                  <a:pt x="280742" y="0"/>
                  <a:pt x="273755" y="17455"/>
                  <a:pt x="270933" y="23099"/>
                </a:cubicBezTo>
                <a:lnTo>
                  <a:pt x="135466" y="1208433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cxnSp>
        <p:nvCxnSpPr>
          <p:cNvPr id="4122" name="Straight Connector 45"/>
          <p:cNvCxnSpPr>
            <a:cxnSpLocks noChangeShapeType="1"/>
          </p:cNvCxnSpPr>
          <p:nvPr/>
        </p:nvCxnSpPr>
        <p:spPr bwMode="auto">
          <a:xfrm rot="16200000" flipH="1">
            <a:off x="7450137" y="2608263"/>
            <a:ext cx="804863" cy="2619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3" name="Straight Connector 47"/>
          <p:cNvCxnSpPr>
            <a:cxnSpLocks noChangeShapeType="1"/>
          </p:cNvCxnSpPr>
          <p:nvPr/>
        </p:nvCxnSpPr>
        <p:spPr bwMode="auto">
          <a:xfrm rot="16200000" flipH="1">
            <a:off x="7556501" y="2400300"/>
            <a:ext cx="787400" cy="117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4" name="Straight Connector 49"/>
          <p:cNvCxnSpPr>
            <a:cxnSpLocks noChangeShapeType="1"/>
          </p:cNvCxnSpPr>
          <p:nvPr/>
        </p:nvCxnSpPr>
        <p:spPr bwMode="auto">
          <a:xfrm rot="5400000">
            <a:off x="8039100" y="2349500"/>
            <a:ext cx="525463" cy="2968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5" name="Straight Connector 52"/>
          <p:cNvCxnSpPr>
            <a:cxnSpLocks noChangeShapeType="1"/>
          </p:cNvCxnSpPr>
          <p:nvPr/>
        </p:nvCxnSpPr>
        <p:spPr bwMode="auto">
          <a:xfrm>
            <a:off x="7866063" y="4351338"/>
            <a:ext cx="533400" cy="2206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6" name="Straight Connector 54"/>
          <p:cNvCxnSpPr>
            <a:cxnSpLocks noChangeShapeType="1"/>
          </p:cNvCxnSpPr>
          <p:nvPr/>
        </p:nvCxnSpPr>
        <p:spPr bwMode="auto">
          <a:xfrm>
            <a:off x="6611938" y="4691063"/>
            <a:ext cx="1574800" cy="4730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7" name="Straight Connector 56"/>
          <p:cNvCxnSpPr>
            <a:cxnSpLocks noChangeShapeType="1"/>
          </p:cNvCxnSpPr>
          <p:nvPr/>
        </p:nvCxnSpPr>
        <p:spPr bwMode="auto">
          <a:xfrm>
            <a:off x="7518400" y="5130800"/>
            <a:ext cx="668338" cy="4143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8" name="Straight Arrow Connector 59"/>
          <p:cNvCxnSpPr>
            <a:cxnSpLocks noChangeShapeType="1"/>
          </p:cNvCxnSpPr>
          <p:nvPr/>
        </p:nvCxnSpPr>
        <p:spPr bwMode="auto">
          <a:xfrm rot="10800000" flipV="1">
            <a:off x="5613400" y="3446463"/>
            <a:ext cx="36353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9" name="Straight Arrow Connector 62"/>
          <p:cNvCxnSpPr>
            <a:cxnSpLocks noChangeShapeType="1"/>
          </p:cNvCxnSpPr>
          <p:nvPr/>
        </p:nvCxnSpPr>
        <p:spPr bwMode="auto">
          <a:xfrm rot="10800000" flipH="1" flipV="1">
            <a:off x="6646863" y="3454400"/>
            <a:ext cx="36353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30" name="Freeform 68"/>
          <p:cNvSpPr>
            <a:spLocks noChangeArrowheads="1"/>
          </p:cNvSpPr>
          <p:nvPr/>
        </p:nvSpPr>
        <p:spPr bwMode="auto">
          <a:xfrm>
            <a:off x="2946400" y="5054600"/>
            <a:ext cx="4665663" cy="820738"/>
          </a:xfrm>
          <a:custGeom>
            <a:avLst/>
            <a:gdLst>
              <a:gd name="T0" fmla="*/ 8471 w 4665133"/>
              <a:gd name="T1" fmla="*/ 0 h 821267"/>
              <a:gd name="T2" fmla="*/ 0 w 4665133"/>
              <a:gd name="T3" fmla="*/ 76004 h 821267"/>
              <a:gd name="T4" fmla="*/ 4667253 w 4665133"/>
              <a:gd name="T5" fmla="*/ 819153 h 821267"/>
              <a:gd name="T6" fmla="*/ 4667253 w 4665133"/>
              <a:gd name="T7" fmla="*/ 734704 h 821267"/>
              <a:gd name="T8" fmla="*/ 0 60000 65536"/>
              <a:gd name="T9" fmla="*/ 0 60000 65536"/>
              <a:gd name="T10" fmla="*/ 0 60000 65536"/>
              <a:gd name="T11" fmla="*/ 0 60000 65536"/>
              <a:gd name="T12" fmla="*/ 0 w 4665133"/>
              <a:gd name="T13" fmla="*/ 0 h 821267"/>
              <a:gd name="T14" fmla="*/ 4665133 w 4665133"/>
              <a:gd name="T15" fmla="*/ 821267 h 8212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65133" h="821267">
                <a:moveTo>
                  <a:pt x="8467" y="0"/>
                </a:moveTo>
                <a:lnTo>
                  <a:pt x="0" y="76200"/>
                </a:lnTo>
                <a:lnTo>
                  <a:pt x="4665133" y="821267"/>
                </a:lnTo>
                <a:lnTo>
                  <a:pt x="4665133" y="7366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1" name="Freeform 73"/>
          <p:cNvSpPr>
            <a:spLocks noChangeArrowheads="1"/>
          </p:cNvSpPr>
          <p:nvPr/>
        </p:nvSpPr>
        <p:spPr bwMode="auto">
          <a:xfrm>
            <a:off x="2235200" y="4945063"/>
            <a:ext cx="677863" cy="177800"/>
          </a:xfrm>
          <a:custGeom>
            <a:avLst/>
            <a:gdLst>
              <a:gd name="T0" fmla="*/ 679455 w 677333"/>
              <a:gd name="T1" fmla="*/ 101600 h 177800"/>
              <a:gd name="T2" fmla="*/ 670962 w 677333"/>
              <a:gd name="T3" fmla="*/ 177800 h 177800"/>
              <a:gd name="T4" fmla="*/ 0 w 677333"/>
              <a:gd name="T5" fmla="*/ 76200 h 177800"/>
              <a:gd name="T6" fmla="*/ 0 w 677333"/>
              <a:gd name="T7" fmla="*/ 0 h 177800"/>
              <a:gd name="T8" fmla="*/ 0 60000 65536"/>
              <a:gd name="T9" fmla="*/ 0 60000 65536"/>
              <a:gd name="T10" fmla="*/ 0 60000 65536"/>
              <a:gd name="T11" fmla="*/ 0 60000 65536"/>
              <a:gd name="T12" fmla="*/ 0 w 677333"/>
              <a:gd name="T13" fmla="*/ 0 h 177800"/>
              <a:gd name="T14" fmla="*/ 677333 w 677333"/>
              <a:gd name="T15" fmla="*/ 177800 h 177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7333" h="177800">
                <a:moveTo>
                  <a:pt x="677333" y="101600"/>
                </a:moveTo>
                <a:lnTo>
                  <a:pt x="668866" y="177800"/>
                </a:lnTo>
                <a:lnTo>
                  <a:pt x="0" y="7620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32" name="Straight Connector 75"/>
          <p:cNvCxnSpPr>
            <a:cxnSpLocks noChangeShapeType="1"/>
          </p:cNvCxnSpPr>
          <p:nvPr/>
        </p:nvCxnSpPr>
        <p:spPr bwMode="auto">
          <a:xfrm rot="5400000">
            <a:off x="2497931" y="5122069"/>
            <a:ext cx="857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33" name="Straight Connector 79"/>
          <p:cNvCxnSpPr>
            <a:cxnSpLocks noChangeShapeType="1"/>
          </p:cNvCxnSpPr>
          <p:nvPr/>
        </p:nvCxnSpPr>
        <p:spPr bwMode="auto">
          <a:xfrm rot="5400000">
            <a:off x="4876800" y="5519738"/>
            <a:ext cx="119063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34" name="Rectangle 80"/>
          <p:cNvSpPr>
            <a:spLocks noChangeArrowheads="1"/>
          </p:cNvSpPr>
          <p:nvPr/>
        </p:nvSpPr>
        <p:spPr bwMode="auto">
          <a:xfrm>
            <a:off x="2397125" y="51038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4135" name="Rectangle 81"/>
          <p:cNvSpPr>
            <a:spLocks noChangeArrowheads="1"/>
          </p:cNvSpPr>
          <p:nvPr/>
        </p:nvSpPr>
        <p:spPr bwMode="auto">
          <a:xfrm>
            <a:off x="4733925" y="5510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llen2e_09_18_right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5639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allen2e_09_18_right_li</a:t>
            </a:r>
          </a:p>
        </p:txBody>
      </p:sp>
    </p:spTree>
    <p:extLst>
      <p:ext uri="{BB962C8B-B14F-4D97-AF65-F5344CB8AC3E}">
        <p14:creationId xmlns:p14="http://schemas.microsoft.com/office/powerpoint/2010/main" val="30787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llen2e_09_19a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0"/>
            <a:ext cx="340836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allen2e_09_19a_li</a:t>
            </a:r>
          </a:p>
        </p:txBody>
      </p:sp>
      <p:pic>
        <p:nvPicPr>
          <p:cNvPr id="16388" name="Picture 5" descr="allen2e_09_19b_li"/>
          <p:cNvPicPr preferRelativeResize="0"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38" y="3930650"/>
            <a:ext cx="3352800" cy="2665413"/>
          </a:xfrm>
          <a:noFill/>
        </p:spPr>
      </p:pic>
    </p:spTree>
    <p:extLst>
      <p:ext uri="{BB962C8B-B14F-4D97-AF65-F5344CB8AC3E}">
        <p14:creationId xmlns:p14="http://schemas.microsoft.com/office/powerpoint/2010/main" val="108593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map4e_fig_09_21_02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0"/>
            <a:ext cx="8531225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1390650" y="5067300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(a) Anterior view</a:t>
            </a: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8450263" y="12890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6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810250" y="5092700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(b) Posterior view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8450263" y="161131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7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7129463" y="1816100"/>
            <a:ext cx="12382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8450263" y="19319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7594600" y="2138363"/>
            <a:ext cx="7731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62" name="Text Box 6"/>
          <p:cNvSpPr txBox="1">
            <a:spLocks noChangeArrowheads="1"/>
          </p:cNvSpPr>
          <p:nvPr/>
        </p:nvSpPr>
        <p:spPr bwMode="auto">
          <a:xfrm>
            <a:off x="8450263" y="38877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9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6494463" y="4094163"/>
            <a:ext cx="18732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64" name="Text Box 6"/>
          <p:cNvSpPr txBox="1">
            <a:spLocks noChangeArrowheads="1"/>
          </p:cNvSpPr>
          <p:nvPr/>
        </p:nvSpPr>
        <p:spPr bwMode="auto">
          <a:xfrm>
            <a:off x="4413250" y="432911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5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2540000" y="4511675"/>
            <a:ext cx="1828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66" name="Text Box 6"/>
          <p:cNvSpPr txBox="1">
            <a:spLocks noChangeArrowheads="1"/>
          </p:cNvSpPr>
          <p:nvPr/>
        </p:nvSpPr>
        <p:spPr bwMode="auto">
          <a:xfrm>
            <a:off x="227013" y="12890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533400" y="1516063"/>
            <a:ext cx="922338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68" name="Text Box 6"/>
          <p:cNvSpPr txBox="1">
            <a:spLocks noChangeArrowheads="1"/>
          </p:cNvSpPr>
          <p:nvPr/>
        </p:nvSpPr>
        <p:spPr bwMode="auto">
          <a:xfrm>
            <a:off x="227013" y="18557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</a:t>
            </a: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566738" y="2087563"/>
            <a:ext cx="18891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70" name="Text Box 6"/>
          <p:cNvSpPr txBox="1">
            <a:spLocks noChangeArrowheads="1"/>
          </p:cNvSpPr>
          <p:nvPr/>
        </p:nvSpPr>
        <p:spPr bwMode="auto">
          <a:xfrm>
            <a:off x="227013" y="20843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566738" y="2298700"/>
            <a:ext cx="18970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72" name="Text Box 6"/>
          <p:cNvSpPr txBox="1">
            <a:spLocks noChangeArrowheads="1"/>
          </p:cNvSpPr>
          <p:nvPr/>
        </p:nvSpPr>
        <p:spPr bwMode="auto">
          <a:xfrm>
            <a:off x="227013" y="270351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508000" y="2933700"/>
            <a:ext cx="1346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29" name="Elbow Connector 28"/>
          <p:cNvCxnSpPr>
            <a:cxnSpLocks noChangeShapeType="1"/>
          </p:cNvCxnSpPr>
          <p:nvPr/>
        </p:nvCxnSpPr>
        <p:spPr bwMode="auto">
          <a:xfrm rot="10800000" flipV="1">
            <a:off x="6611938" y="1490663"/>
            <a:ext cx="1787525" cy="574675"/>
          </a:xfrm>
          <a:prstGeom prst="bentConnector3">
            <a:avLst>
              <a:gd name="adj1" fmla="val 99764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749800" y="4511675"/>
            <a:ext cx="1676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76" name="Text Box 6"/>
          <p:cNvSpPr txBox="1">
            <a:spLocks noChangeArrowheads="1"/>
          </p:cNvSpPr>
          <p:nvPr/>
        </p:nvSpPr>
        <p:spPr bwMode="auto">
          <a:xfrm>
            <a:off x="2271713" y="23050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S1</a:t>
            </a:r>
          </a:p>
        </p:txBody>
      </p:sp>
      <p:sp>
        <p:nvSpPr>
          <p:cNvPr id="49177" name="Text Box 6"/>
          <p:cNvSpPr txBox="1">
            <a:spLocks noChangeArrowheads="1"/>
          </p:cNvSpPr>
          <p:nvPr/>
        </p:nvSpPr>
        <p:spPr bwMode="auto">
          <a:xfrm>
            <a:off x="2271713" y="26606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S2</a:t>
            </a:r>
          </a:p>
        </p:txBody>
      </p:sp>
      <p:sp>
        <p:nvSpPr>
          <p:cNvPr id="49178" name="Text Box 6"/>
          <p:cNvSpPr txBox="1">
            <a:spLocks noChangeArrowheads="1"/>
          </p:cNvSpPr>
          <p:nvPr/>
        </p:nvSpPr>
        <p:spPr bwMode="auto">
          <a:xfrm>
            <a:off x="2271713" y="30924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S3</a:t>
            </a:r>
          </a:p>
        </p:txBody>
      </p:sp>
      <p:sp>
        <p:nvSpPr>
          <p:cNvPr id="49179" name="Text Box 6"/>
          <p:cNvSpPr txBox="1">
            <a:spLocks noChangeArrowheads="1"/>
          </p:cNvSpPr>
          <p:nvPr/>
        </p:nvSpPr>
        <p:spPr bwMode="auto">
          <a:xfrm>
            <a:off x="2271713" y="34813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S4</a:t>
            </a:r>
          </a:p>
        </p:txBody>
      </p:sp>
      <p:sp>
        <p:nvSpPr>
          <p:cNvPr id="49180" name="Text Box 6"/>
          <p:cNvSpPr txBox="1">
            <a:spLocks noChangeArrowheads="1"/>
          </p:cNvSpPr>
          <p:nvPr/>
        </p:nvSpPr>
        <p:spPr bwMode="auto">
          <a:xfrm>
            <a:off x="2271713" y="37607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S5</a:t>
            </a:r>
          </a:p>
        </p:txBody>
      </p:sp>
    </p:spTree>
    <p:extLst>
      <p:ext uri="{BB962C8B-B14F-4D97-AF65-F5344CB8AC3E}">
        <p14:creationId xmlns:p14="http://schemas.microsoft.com/office/powerpoint/2010/main" val="23431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lmap4e_fig_09_23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92100"/>
            <a:ext cx="6240463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214813" y="51593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Superior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264025" y="6019800"/>
            <a:ext cx="1349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Inferior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5637213" y="207963"/>
            <a:ext cx="171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Clavicular notch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5072063" y="566738"/>
            <a:ext cx="685800" cy="863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6084888" y="461963"/>
            <a:ext cx="1712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Clavicle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5554663" y="769938"/>
            <a:ext cx="617537" cy="5683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09" name="Text Box 6"/>
          <p:cNvSpPr txBox="1">
            <a:spLocks noChangeArrowheads="1"/>
          </p:cNvSpPr>
          <p:nvPr/>
        </p:nvSpPr>
        <p:spPr bwMode="auto">
          <a:xfrm>
            <a:off x="5365750" y="147638"/>
            <a:ext cx="36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7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4699000" y="482600"/>
            <a:ext cx="769938" cy="134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11" name="Text Box 6"/>
          <p:cNvSpPr txBox="1">
            <a:spLocks noChangeArrowheads="1"/>
          </p:cNvSpPr>
          <p:nvPr/>
        </p:nvSpPr>
        <p:spPr bwMode="auto">
          <a:xfrm>
            <a:off x="6821488" y="690563"/>
            <a:ext cx="1712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Scapula</a:t>
            </a:r>
          </a:p>
        </p:txBody>
      </p:sp>
      <p:sp>
        <p:nvSpPr>
          <p:cNvPr id="17" name="Freeform 16"/>
          <p:cNvSpPr>
            <a:spLocks noChangeArrowheads="1"/>
          </p:cNvSpPr>
          <p:nvPr/>
        </p:nvSpPr>
        <p:spPr bwMode="auto">
          <a:xfrm>
            <a:off x="6281738" y="896938"/>
            <a:ext cx="550862" cy="711200"/>
          </a:xfrm>
          <a:custGeom>
            <a:avLst/>
            <a:gdLst>
              <a:gd name="T0" fmla="*/ 550862 w 550333"/>
              <a:gd name="T1" fmla="*/ 0 h 711200"/>
              <a:gd name="T2" fmla="*/ 338992 w 550333"/>
              <a:gd name="T3" fmla="*/ 0 h 711200"/>
              <a:gd name="T4" fmla="*/ 0 w 550333"/>
              <a:gd name="T5" fmla="*/ 711200 h 711200"/>
              <a:gd name="T6" fmla="*/ 0 60000 65536"/>
              <a:gd name="T7" fmla="*/ 0 60000 65536"/>
              <a:gd name="T8" fmla="*/ 0 60000 65536"/>
              <a:gd name="T9" fmla="*/ 0 w 550333"/>
              <a:gd name="T10" fmla="*/ 0 h 711200"/>
              <a:gd name="T11" fmla="*/ 550333 w 550333"/>
              <a:gd name="T12" fmla="*/ 711200 h 71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0333" h="711200">
                <a:moveTo>
                  <a:pt x="550333" y="0"/>
                </a:moveTo>
                <a:lnTo>
                  <a:pt x="338666" y="0"/>
                </a:lnTo>
                <a:lnTo>
                  <a:pt x="0" y="7112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1213" name="Text Box 6"/>
          <p:cNvSpPr txBox="1">
            <a:spLocks noChangeArrowheads="1"/>
          </p:cNvSpPr>
          <p:nvPr/>
        </p:nvSpPr>
        <p:spPr bwMode="auto">
          <a:xfrm>
            <a:off x="5789613" y="1392238"/>
            <a:ext cx="36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51214" name="Text Box 6"/>
          <p:cNvSpPr txBox="1">
            <a:spLocks noChangeArrowheads="1"/>
          </p:cNvSpPr>
          <p:nvPr/>
        </p:nvSpPr>
        <p:spPr bwMode="auto">
          <a:xfrm>
            <a:off x="5865813" y="1773238"/>
            <a:ext cx="36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51215" name="Text Box 6"/>
          <p:cNvSpPr txBox="1">
            <a:spLocks noChangeArrowheads="1"/>
          </p:cNvSpPr>
          <p:nvPr/>
        </p:nvSpPr>
        <p:spPr bwMode="auto">
          <a:xfrm>
            <a:off x="5949950" y="2163763"/>
            <a:ext cx="366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51216" name="Text Box 6"/>
          <p:cNvSpPr txBox="1">
            <a:spLocks noChangeArrowheads="1"/>
          </p:cNvSpPr>
          <p:nvPr/>
        </p:nvSpPr>
        <p:spPr bwMode="auto">
          <a:xfrm>
            <a:off x="6102350" y="2628900"/>
            <a:ext cx="366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51217" name="Text Box 6"/>
          <p:cNvSpPr txBox="1">
            <a:spLocks noChangeArrowheads="1"/>
          </p:cNvSpPr>
          <p:nvPr/>
        </p:nvSpPr>
        <p:spPr bwMode="auto">
          <a:xfrm>
            <a:off x="6196013" y="3213100"/>
            <a:ext cx="36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5</a:t>
            </a:r>
          </a:p>
        </p:txBody>
      </p:sp>
      <p:sp>
        <p:nvSpPr>
          <p:cNvPr id="51218" name="Text Box 6"/>
          <p:cNvSpPr txBox="1">
            <a:spLocks noChangeArrowheads="1"/>
          </p:cNvSpPr>
          <p:nvPr/>
        </p:nvSpPr>
        <p:spPr bwMode="auto">
          <a:xfrm>
            <a:off x="6161088" y="3779838"/>
            <a:ext cx="366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6</a:t>
            </a:r>
          </a:p>
        </p:txBody>
      </p:sp>
      <p:sp>
        <p:nvSpPr>
          <p:cNvPr id="51219" name="Text Box 6"/>
          <p:cNvSpPr txBox="1">
            <a:spLocks noChangeArrowheads="1"/>
          </p:cNvSpPr>
          <p:nvPr/>
        </p:nvSpPr>
        <p:spPr bwMode="auto">
          <a:xfrm>
            <a:off x="6237288" y="4313238"/>
            <a:ext cx="366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7</a:t>
            </a:r>
          </a:p>
        </p:txBody>
      </p:sp>
      <p:sp>
        <p:nvSpPr>
          <p:cNvPr id="51220" name="Text Box 6"/>
          <p:cNvSpPr txBox="1">
            <a:spLocks noChangeArrowheads="1"/>
          </p:cNvSpPr>
          <p:nvPr/>
        </p:nvSpPr>
        <p:spPr bwMode="auto">
          <a:xfrm>
            <a:off x="6399213" y="4678363"/>
            <a:ext cx="365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8</a:t>
            </a:r>
          </a:p>
        </p:txBody>
      </p:sp>
      <p:sp>
        <p:nvSpPr>
          <p:cNvPr id="51221" name="Text Box 6"/>
          <p:cNvSpPr txBox="1">
            <a:spLocks noChangeArrowheads="1"/>
          </p:cNvSpPr>
          <p:nvPr/>
        </p:nvSpPr>
        <p:spPr bwMode="auto">
          <a:xfrm>
            <a:off x="6465888" y="5100638"/>
            <a:ext cx="366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9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356350" y="5430838"/>
            <a:ext cx="433388" cy="369887"/>
          </a:xfrm>
          <a:prstGeom prst="rect">
            <a:avLst/>
          </a:prstGeom>
          <a:noFill/>
          <a:ln>
            <a:noFill/>
          </a:ln>
          <a:effectLst>
            <a:outerShdw blurRad="25400" dist="25401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ea typeface="+mn-ea"/>
              </a:rPr>
              <a:t>10</a:t>
            </a:r>
          </a:p>
        </p:txBody>
      </p:sp>
      <p:sp>
        <p:nvSpPr>
          <p:cNvPr id="51223" name="Text Box 6"/>
          <p:cNvSpPr txBox="1">
            <a:spLocks noChangeArrowheads="1"/>
          </p:cNvSpPr>
          <p:nvPr/>
        </p:nvSpPr>
        <p:spPr bwMode="auto">
          <a:xfrm>
            <a:off x="4522788" y="377190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T9</a:t>
            </a:r>
          </a:p>
        </p:txBody>
      </p:sp>
      <p:sp>
        <p:nvSpPr>
          <p:cNvPr id="51224" name="Text Box 6"/>
          <p:cNvSpPr txBox="1">
            <a:spLocks noChangeArrowheads="1"/>
          </p:cNvSpPr>
          <p:nvPr/>
        </p:nvSpPr>
        <p:spPr bwMode="auto">
          <a:xfrm>
            <a:off x="4468813" y="4160838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T10</a:t>
            </a:r>
          </a:p>
        </p:txBody>
      </p:sp>
      <p:sp>
        <p:nvSpPr>
          <p:cNvPr id="51225" name="Text Box 6"/>
          <p:cNvSpPr txBox="1">
            <a:spLocks noChangeArrowheads="1"/>
          </p:cNvSpPr>
          <p:nvPr/>
        </p:nvSpPr>
        <p:spPr bwMode="auto">
          <a:xfrm>
            <a:off x="4468813" y="4483100"/>
            <a:ext cx="585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T11</a:t>
            </a:r>
          </a:p>
        </p:txBody>
      </p:sp>
      <p:sp>
        <p:nvSpPr>
          <p:cNvPr id="51226" name="Text Box 6"/>
          <p:cNvSpPr txBox="1">
            <a:spLocks noChangeArrowheads="1"/>
          </p:cNvSpPr>
          <p:nvPr/>
        </p:nvSpPr>
        <p:spPr bwMode="auto">
          <a:xfrm>
            <a:off x="4468813" y="4965700"/>
            <a:ext cx="585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T12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5238750" y="5160963"/>
            <a:ext cx="442913" cy="368300"/>
          </a:xfrm>
          <a:prstGeom prst="rect">
            <a:avLst/>
          </a:prstGeom>
          <a:noFill/>
          <a:ln>
            <a:noFill/>
          </a:ln>
          <a:effectLst>
            <a:outerShdw blurRad="25400" dist="25401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ea typeface="+mn-ea"/>
              </a:rPr>
              <a:t>12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078413" y="4576763"/>
            <a:ext cx="441325" cy="368300"/>
          </a:xfrm>
          <a:prstGeom prst="rect">
            <a:avLst/>
          </a:prstGeom>
          <a:noFill/>
          <a:ln>
            <a:noFill/>
          </a:ln>
          <a:effectLst>
            <a:outerShdw blurRad="25400" dist="25401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ea typeface="+mn-ea"/>
              </a:rPr>
              <a:t>11</a:t>
            </a:r>
          </a:p>
        </p:txBody>
      </p:sp>
      <p:sp>
        <p:nvSpPr>
          <p:cNvPr id="51229" name="Text Box 6"/>
          <p:cNvSpPr txBox="1">
            <a:spLocks noChangeArrowheads="1"/>
          </p:cNvSpPr>
          <p:nvPr/>
        </p:nvSpPr>
        <p:spPr bwMode="auto">
          <a:xfrm>
            <a:off x="1674813" y="3932238"/>
            <a:ext cx="36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6</a:t>
            </a:r>
          </a:p>
        </p:txBody>
      </p:sp>
      <p:sp>
        <p:nvSpPr>
          <p:cNvPr id="51230" name="Text Box 6"/>
          <p:cNvSpPr txBox="1">
            <a:spLocks noChangeArrowheads="1"/>
          </p:cNvSpPr>
          <p:nvPr/>
        </p:nvSpPr>
        <p:spPr bwMode="auto">
          <a:xfrm>
            <a:off x="1674813" y="3492500"/>
            <a:ext cx="36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51231" name="Text Box 6"/>
          <p:cNvSpPr txBox="1">
            <a:spLocks noChangeArrowheads="1"/>
          </p:cNvSpPr>
          <p:nvPr/>
        </p:nvSpPr>
        <p:spPr bwMode="auto">
          <a:xfrm>
            <a:off x="1674813" y="2763838"/>
            <a:ext cx="36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sp>
        <p:nvSpPr>
          <p:cNvPr id="51232" name="Text Box 6"/>
          <p:cNvSpPr txBox="1">
            <a:spLocks noChangeArrowheads="1"/>
          </p:cNvSpPr>
          <p:nvPr/>
        </p:nvSpPr>
        <p:spPr bwMode="auto">
          <a:xfrm>
            <a:off x="1674813" y="2298700"/>
            <a:ext cx="36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sp>
        <p:nvSpPr>
          <p:cNvPr id="51233" name="Text Box 6"/>
          <p:cNvSpPr txBox="1">
            <a:spLocks noChangeArrowheads="1"/>
          </p:cNvSpPr>
          <p:nvPr/>
        </p:nvSpPr>
        <p:spPr bwMode="auto">
          <a:xfrm>
            <a:off x="1674813" y="969963"/>
            <a:ext cx="365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51234" name="Text Box 6"/>
          <p:cNvSpPr txBox="1">
            <a:spLocks noChangeArrowheads="1"/>
          </p:cNvSpPr>
          <p:nvPr/>
        </p:nvSpPr>
        <p:spPr bwMode="auto">
          <a:xfrm>
            <a:off x="1149350" y="2922588"/>
            <a:ext cx="36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5</a:t>
            </a:r>
          </a:p>
        </p:txBody>
      </p:sp>
      <p:sp>
        <p:nvSpPr>
          <p:cNvPr id="51235" name="Text Box 6"/>
          <p:cNvSpPr txBox="1">
            <a:spLocks noChangeArrowheads="1"/>
          </p:cNvSpPr>
          <p:nvPr/>
        </p:nvSpPr>
        <p:spPr bwMode="auto">
          <a:xfrm>
            <a:off x="7005638" y="4897438"/>
            <a:ext cx="366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9</a:t>
            </a:r>
          </a:p>
        </p:txBody>
      </p:sp>
      <p:sp>
        <p:nvSpPr>
          <p:cNvPr id="51236" name="Text Box 6"/>
          <p:cNvSpPr txBox="1">
            <a:spLocks noChangeArrowheads="1"/>
          </p:cNvSpPr>
          <p:nvPr/>
        </p:nvSpPr>
        <p:spPr bwMode="auto">
          <a:xfrm>
            <a:off x="7602538" y="5043488"/>
            <a:ext cx="442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10</a:t>
            </a:r>
          </a:p>
        </p:txBody>
      </p:sp>
      <p:sp>
        <p:nvSpPr>
          <p:cNvPr id="51237" name="Text Box 6"/>
          <p:cNvSpPr txBox="1">
            <a:spLocks noChangeArrowheads="1"/>
          </p:cNvSpPr>
          <p:nvPr/>
        </p:nvSpPr>
        <p:spPr bwMode="auto">
          <a:xfrm>
            <a:off x="7602538" y="2779713"/>
            <a:ext cx="366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8</a:t>
            </a:r>
          </a:p>
        </p:txBody>
      </p: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 rot="10800000">
            <a:off x="1989138" y="4149725"/>
            <a:ext cx="1719262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12840022" rotWithShape="0">
              <a:schemeClr val="bg1"/>
            </a:outerShdw>
          </a:effectLst>
        </p:spPr>
      </p:cxnSp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 rot="10800000">
            <a:off x="1989138" y="3690938"/>
            <a:ext cx="2608262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12840022" rotWithShape="0">
              <a:schemeClr val="bg1"/>
            </a:outerShdw>
          </a:effectLst>
        </p:spPr>
      </p:cxn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rot="10800000">
            <a:off x="1989138" y="2962275"/>
            <a:ext cx="2608262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12840022" rotWithShape="0">
              <a:schemeClr val="bg1"/>
            </a:outerShdw>
          </a:effectLst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rot="10800000" flipV="1">
            <a:off x="1989138" y="1574800"/>
            <a:ext cx="2676525" cy="8969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12840022" rotWithShape="0">
              <a:schemeClr val="bg1"/>
            </a:outerShdw>
          </a:effectLst>
        </p:spPr>
      </p:cxnSp>
      <p:cxnSp>
        <p:nvCxnSpPr>
          <p:cNvPr id="54" name="Elbow Connector 53"/>
          <p:cNvCxnSpPr>
            <a:cxnSpLocks noChangeShapeType="1"/>
          </p:cNvCxnSpPr>
          <p:nvPr/>
        </p:nvCxnSpPr>
        <p:spPr bwMode="auto">
          <a:xfrm>
            <a:off x="2014538" y="1168400"/>
            <a:ext cx="2735262" cy="177800"/>
          </a:xfrm>
          <a:prstGeom prst="bentConnector3">
            <a:avLst>
              <a:gd name="adj1" fmla="val 100231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51243" name="Freeform 62"/>
          <p:cNvSpPr>
            <a:spLocks noChangeArrowheads="1"/>
          </p:cNvSpPr>
          <p:nvPr/>
        </p:nvSpPr>
        <p:spPr bwMode="auto">
          <a:xfrm>
            <a:off x="1638300" y="2266950"/>
            <a:ext cx="234950" cy="1677988"/>
          </a:xfrm>
          <a:custGeom>
            <a:avLst/>
            <a:gdLst>
              <a:gd name="T0" fmla="*/ 228600 w 234950"/>
              <a:gd name="T1" fmla="*/ 0 h 2108200"/>
              <a:gd name="T2" fmla="*/ 0 w 234950"/>
              <a:gd name="T3" fmla="*/ 0 h 2108200"/>
              <a:gd name="T4" fmla="*/ 6350 w 234950"/>
              <a:gd name="T5" fmla="*/ 1335989 h 2108200"/>
              <a:gd name="T6" fmla="*/ 234950 w 234950"/>
              <a:gd name="T7" fmla="*/ 1335989 h 2108200"/>
              <a:gd name="T8" fmla="*/ 0 60000 65536"/>
              <a:gd name="T9" fmla="*/ 0 60000 65536"/>
              <a:gd name="T10" fmla="*/ 0 60000 65536"/>
              <a:gd name="T11" fmla="*/ 0 60000 65536"/>
              <a:gd name="T12" fmla="*/ 0 w 234950"/>
              <a:gd name="T13" fmla="*/ 0 h 2108200"/>
              <a:gd name="T14" fmla="*/ 234950 w 234950"/>
              <a:gd name="T15" fmla="*/ 2108200 h 210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950" h="2108200">
                <a:moveTo>
                  <a:pt x="228600" y="0"/>
                </a:moveTo>
                <a:lnTo>
                  <a:pt x="0" y="0"/>
                </a:lnTo>
                <a:cubicBezTo>
                  <a:pt x="2117" y="702733"/>
                  <a:pt x="6350" y="2108200"/>
                  <a:pt x="6350" y="2108200"/>
                </a:cubicBezTo>
                <a:lnTo>
                  <a:pt x="234950" y="21082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44" name="Straight Connector 64"/>
          <p:cNvCxnSpPr>
            <a:cxnSpLocks noChangeShapeType="1"/>
          </p:cNvCxnSpPr>
          <p:nvPr/>
        </p:nvCxnSpPr>
        <p:spPr bwMode="auto">
          <a:xfrm rot="10800000">
            <a:off x="1447800" y="3133725"/>
            <a:ext cx="1841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Freeform 67"/>
          <p:cNvSpPr>
            <a:spLocks noChangeArrowheads="1"/>
          </p:cNvSpPr>
          <p:nvPr/>
        </p:nvSpPr>
        <p:spPr bwMode="auto">
          <a:xfrm>
            <a:off x="6057900" y="1549400"/>
            <a:ext cx="1314450" cy="2990850"/>
          </a:xfrm>
          <a:custGeom>
            <a:avLst/>
            <a:gdLst>
              <a:gd name="T0" fmla="*/ 0 w 1314450"/>
              <a:gd name="T1" fmla="*/ 0 h 2857500"/>
              <a:gd name="T2" fmla="*/ 1314450 w 1314450"/>
              <a:gd name="T3" fmla="*/ 6646 h 2857500"/>
              <a:gd name="T4" fmla="*/ 1314450 w 1314450"/>
              <a:gd name="T5" fmla="*/ 2990850 h 2857500"/>
              <a:gd name="T6" fmla="*/ 438150 w 1314450"/>
              <a:gd name="T7" fmla="*/ 2984204 h 2857500"/>
              <a:gd name="T8" fmla="*/ 438150 w 1314450"/>
              <a:gd name="T9" fmla="*/ 2984204 h 2857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14450"/>
              <a:gd name="T16" fmla="*/ 0 h 2857500"/>
              <a:gd name="T17" fmla="*/ 1314450 w 1314450"/>
              <a:gd name="T18" fmla="*/ 2857500 h 2857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14450" h="2857500">
                <a:moveTo>
                  <a:pt x="0" y="0"/>
                </a:moveTo>
                <a:lnTo>
                  <a:pt x="1314450" y="6350"/>
                </a:lnTo>
                <a:lnTo>
                  <a:pt x="1314450" y="2857500"/>
                </a:lnTo>
                <a:lnTo>
                  <a:pt x="438150" y="285115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cxnSp>
        <p:nvCxnSpPr>
          <p:cNvPr id="51246" name="Straight Connector 69"/>
          <p:cNvCxnSpPr>
            <a:cxnSpLocks noChangeShapeType="1"/>
          </p:cNvCxnSpPr>
          <p:nvPr/>
        </p:nvCxnSpPr>
        <p:spPr bwMode="auto">
          <a:xfrm>
            <a:off x="7372350" y="2990850"/>
            <a:ext cx="26035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Freeform 70"/>
          <p:cNvSpPr>
            <a:spLocks noChangeArrowheads="1"/>
          </p:cNvSpPr>
          <p:nvPr/>
        </p:nvSpPr>
        <p:spPr bwMode="auto">
          <a:xfrm>
            <a:off x="6572250" y="4730750"/>
            <a:ext cx="793750" cy="1035050"/>
          </a:xfrm>
          <a:custGeom>
            <a:avLst/>
            <a:gdLst>
              <a:gd name="T0" fmla="*/ 38100 w 793750"/>
              <a:gd name="T1" fmla="*/ 0 h 1035050"/>
              <a:gd name="T2" fmla="*/ 57150 w 793750"/>
              <a:gd name="T3" fmla="*/ 0 h 1035050"/>
              <a:gd name="T4" fmla="*/ 793750 w 793750"/>
              <a:gd name="T5" fmla="*/ 0 h 1035050"/>
              <a:gd name="T6" fmla="*/ 793750 w 793750"/>
              <a:gd name="T7" fmla="*/ 1035050 h 1035050"/>
              <a:gd name="T8" fmla="*/ 0 w 793750"/>
              <a:gd name="T9" fmla="*/ 1035050 h 1035050"/>
              <a:gd name="T10" fmla="*/ 0 w 793750"/>
              <a:gd name="T11" fmla="*/ 1035050 h 10350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3750"/>
              <a:gd name="T19" fmla="*/ 0 h 1035050"/>
              <a:gd name="T20" fmla="*/ 793750 w 793750"/>
              <a:gd name="T21" fmla="*/ 1035050 h 10350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3750" h="1035050">
                <a:moveTo>
                  <a:pt x="38100" y="0"/>
                </a:moveTo>
                <a:lnTo>
                  <a:pt x="57150" y="0"/>
                </a:lnTo>
                <a:lnTo>
                  <a:pt x="793750" y="0"/>
                </a:lnTo>
                <a:lnTo>
                  <a:pt x="793750" y="1035050"/>
                </a:lnTo>
                <a:lnTo>
                  <a:pt x="0" y="103505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cxnSp>
        <p:nvCxnSpPr>
          <p:cNvPr id="51248" name="Straight Connector 73"/>
          <p:cNvCxnSpPr>
            <a:cxnSpLocks noChangeShapeType="1"/>
          </p:cNvCxnSpPr>
          <p:nvPr/>
        </p:nvCxnSpPr>
        <p:spPr bwMode="auto">
          <a:xfrm>
            <a:off x="7372350" y="5238750"/>
            <a:ext cx="26035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Freeform 77"/>
          <p:cNvSpPr>
            <a:spLocks noChangeArrowheads="1"/>
          </p:cNvSpPr>
          <p:nvPr/>
        </p:nvSpPr>
        <p:spPr bwMode="auto">
          <a:xfrm>
            <a:off x="5403850" y="4787900"/>
            <a:ext cx="1600200" cy="558800"/>
          </a:xfrm>
          <a:custGeom>
            <a:avLst/>
            <a:gdLst>
              <a:gd name="T0" fmla="*/ 0 w 1600200"/>
              <a:gd name="T1" fmla="*/ 0 h 558800"/>
              <a:gd name="T2" fmla="*/ 0 w 1600200"/>
              <a:gd name="T3" fmla="*/ 0 h 558800"/>
              <a:gd name="T4" fmla="*/ 1600200 w 1600200"/>
              <a:gd name="T5" fmla="*/ 311150 h 558800"/>
              <a:gd name="T6" fmla="*/ 228600 w 1600200"/>
              <a:gd name="T7" fmla="*/ 558800 h 558800"/>
              <a:gd name="T8" fmla="*/ 0 60000 65536"/>
              <a:gd name="T9" fmla="*/ 0 60000 65536"/>
              <a:gd name="T10" fmla="*/ 0 60000 65536"/>
              <a:gd name="T11" fmla="*/ 0 60000 65536"/>
              <a:gd name="T12" fmla="*/ 0 w 1600200"/>
              <a:gd name="T13" fmla="*/ 0 h 558800"/>
              <a:gd name="T14" fmla="*/ 1600200 w 1600200"/>
              <a:gd name="T15" fmla="*/ 558800 h 558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0200" h="558800">
                <a:moveTo>
                  <a:pt x="0" y="0"/>
                </a:moveTo>
                <a:lnTo>
                  <a:pt x="0" y="0"/>
                </a:lnTo>
                <a:lnTo>
                  <a:pt x="1600200" y="311150"/>
                </a:lnTo>
                <a:lnTo>
                  <a:pt x="228600" y="5588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90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lmap4e_fig_09_24a_02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8531225" cy="61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917950" y="36195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POSTERIOR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921125" y="5156200"/>
            <a:ext cx="1349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ANTERIOR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51250" y="5702300"/>
            <a:ext cx="184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(a) Superior view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8343900" y="39751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121150" y="2965450"/>
            <a:ext cx="4203700" cy="11858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56" name="Text Box 6"/>
          <p:cNvSpPr txBox="1">
            <a:spLocks noChangeArrowheads="1"/>
          </p:cNvSpPr>
          <p:nvPr/>
        </p:nvSpPr>
        <p:spPr bwMode="auto">
          <a:xfrm>
            <a:off x="8343900" y="25336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53257" name="Text Box 6"/>
          <p:cNvSpPr txBox="1">
            <a:spLocks noChangeArrowheads="1"/>
          </p:cNvSpPr>
          <p:nvPr/>
        </p:nvSpPr>
        <p:spPr bwMode="auto">
          <a:xfrm>
            <a:off x="8343900" y="19939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5232400" y="1422400"/>
            <a:ext cx="3117850" cy="7413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4737100" y="1911350"/>
            <a:ext cx="3613150" cy="812800"/>
          </a:xfrm>
          <a:custGeom>
            <a:avLst/>
            <a:gdLst>
              <a:gd name="T0" fmla="*/ 0 w 3613150"/>
              <a:gd name="T1" fmla="*/ 0 h 812800"/>
              <a:gd name="T2" fmla="*/ 25400 w 3613150"/>
              <a:gd name="T3" fmla="*/ 6350 h 812800"/>
              <a:gd name="T4" fmla="*/ 431800 w 3613150"/>
              <a:gd name="T5" fmla="*/ 12700 h 812800"/>
              <a:gd name="T6" fmla="*/ 3613150 w 3613150"/>
              <a:gd name="T7" fmla="*/ 812800 h 812800"/>
              <a:gd name="T8" fmla="*/ 0 60000 65536"/>
              <a:gd name="T9" fmla="*/ 0 60000 65536"/>
              <a:gd name="T10" fmla="*/ 0 60000 65536"/>
              <a:gd name="T11" fmla="*/ 0 60000 65536"/>
              <a:gd name="T12" fmla="*/ 0 w 3613150"/>
              <a:gd name="T13" fmla="*/ 0 h 812800"/>
              <a:gd name="T14" fmla="*/ 3613150 w 3613150"/>
              <a:gd name="T15" fmla="*/ 812800 h 812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3150" h="812800">
                <a:moveTo>
                  <a:pt x="0" y="0"/>
                </a:moveTo>
                <a:cubicBezTo>
                  <a:pt x="21058" y="7019"/>
                  <a:pt x="12357" y="6350"/>
                  <a:pt x="25400" y="6350"/>
                </a:cubicBezTo>
                <a:lnTo>
                  <a:pt x="431800" y="12700"/>
                </a:lnTo>
                <a:lnTo>
                  <a:pt x="3613150" y="8128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3260" name="Text Box 6"/>
          <p:cNvSpPr txBox="1">
            <a:spLocks noChangeArrowheads="1"/>
          </p:cNvSpPr>
          <p:nvPr/>
        </p:nvSpPr>
        <p:spPr bwMode="auto">
          <a:xfrm>
            <a:off x="254000" y="21526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552450" y="2038350"/>
            <a:ext cx="889000" cy="2730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lmap4e_fig_09_24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3100"/>
            <a:ext cx="85312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892550" y="622300"/>
            <a:ext cx="135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SUPERIOR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273925" y="4965700"/>
            <a:ext cx="1349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ANTERIOR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451225" y="5532438"/>
            <a:ext cx="2241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(b) Right lateral view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924800" y="40957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10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6858000" y="4322763"/>
            <a:ext cx="1047750" cy="2682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80" name="Text Box 6"/>
          <p:cNvSpPr txBox="1">
            <a:spLocks noChangeArrowheads="1"/>
          </p:cNvSpPr>
          <p:nvPr/>
        </p:nvSpPr>
        <p:spPr bwMode="auto">
          <a:xfrm>
            <a:off x="7924800" y="33655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9</a:t>
            </a:r>
          </a:p>
        </p:txBody>
      </p:sp>
      <p:sp>
        <p:nvSpPr>
          <p:cNvPr id="54281" name="Text Box 6"/>
          <p:cNvSpPr txBox="1">
            <a:spLocks noChangeArrowheads="1"/>
          </p:cNvSpPr>
          <p:nvPr/>
        </p:nvSpPr>
        <p:spPr bwMode="auto">
          <a:xfrm>
            <a:off x="7924800" y="13144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6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4546600" y="1536700"/>
            <a:ext cx="3371850" cy="6921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83" name="Text Box 6"/>
          <p:cNvSpPr txBox="1">
            <a:spLocks noChangeArrowheads="1"/>
          </p:cNvSpPr>
          <p:nvPr/>
        </p:nvSpPr>
        <p:spPr bwMode="auto">
          <a:xfrm>
            <a:off x="1181100" y="34671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5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1485900" y="3003550"/>
            <a:ext cx="1828800" cy="635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85" name="Text Box 3"/>
          <p:cNvSpPr txBox="1">
            <a:spLocks noChangeArrowheads="1"/>
          </p:cNvSpPr>
          <p:nvPr/>
        </p:nvSpPr>
        <p:spPr bwMode="auto">
          <a:xfrm>
            <a:off x="615950" y="49657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POSTERIOR</a:t>
            </a:r>
          </a:p>
        </p:txBody>
      </p:sp>
      <p:sp>
        <p:nvSpPr>
          <p:cNvPr id="54286" name="Text Box 6"/>
          <p:cNvSpPr txBox="1">
            <a:spLocks noChangeArrowheads="1"/>
          </p:cNvSpPr>
          <p:nvPr/>
        </p:nvSpPr>
        <p:spPr bwMode="auto">
          <a:xfrm>
            <a:off x="7924800" y="29083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54287" name="Text Box 6"/>
          <p:cNvSpPr txBox="1">
            <a:spLocks noChangeArrowheads="1"/>
          </p:cNvSpPr>
          <p:nvPr/>
        </p:nvSpPr>
        <p:spPr bwMode="auto">
          <a:xfrm>
            <a:off x="7924800" y="24574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7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4813300" y="2425700"/>
            <a:ext cx="310515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4927600" y="2774950"/>
            <a:ext cx="2978150" cy="330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4343400" y="3524250"/>
            <a:ext cx="3575050" cy="31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lmap4e_fig_09_26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92100"/>
            <a:ext cx="5770563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134938" y="358775"/>
            <a:ext cx="2320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(b) Lateral of skull and vertebral column.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2065338" y="3608388"/>
            <a:ext cx="3378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965200" y="3387725"/>
            <a:ext cx="110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/>
              <a:t>6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065338" y="4141788"/>
            <a:ext cx="44545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965200" y="3921125"/>
            <a:ext cx="110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/>
              <a:t>7</a:t>
            </a:r>
          </a:p>
        </p:txBody>
      </p:sp>
      <p:sp>
        <p:nvSpPr>
          <p:cNvPr id="58376" name="Text Box 6"/>
          <p:cNvSpPr txBox="1">
            <a:spLocks noChangeArrowheads="1"/>
          </p:cNvSpPr>
          <p:nvPr/>
        </p:nvSpPr>
        <p:spPr bwMode="auto">
          <a:xfrm>
            <a:off x="965200" y="4700588"/>
            <a:ext cx="1101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58377" name="Text Box 6"/>
          <p:cNvSpPr txBox="1">
            <a:spLocks noChangeArrowheads="1"/>
          </p:cNvSpPr>
          <p:nvPr/>
        </p:nvSpPr>
        <p:spPr bwMode="auto">
          <a:xfrm>
            <a:off x="965200" y="5216525"/>
            <a:ext cx="110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/>
              <a:t>9</a:t>
            </a:r>
          </a:p>
        </p:txBody>
      </p:sp>
      <p:sp>
        <p:nvSpPr>
          <p:cNvPr id="58378" name="Text Box 6"/>
          <p:cNvSpPr txBox="1">
            <a:spLocks noChangeArrowheads="1"/>
          </p:cNvSpPr>
          <p:nvPr/>
        </p:nvSpPr>
        <p:spPr bwMode="auto">
          <a:xfrm>
            <a:off x="965200" y="5691188"/>
            <a:ext cx="1101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/>
              <a:t>10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2065338" y="4938713"/>
            <a:ext cx="1905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065338" y="5421313"/>
            <a:ext cx="26336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2065338" y="5911850"/>
            <a:ext cx="21256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lmap4e_fig_09_27a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92100"/>
            <a:ext cx="6588125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3538538" y="6318250"/>
            <a:ext cx="2524125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(a) Lateral view of skull.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3733800" y="1109663"/>
            <a:ext cx="998538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92663" y="925513"/>
            <a:ext cx="973137" cy="368300"/>
          </a:xfrm>
          <a:prstGeom prst="rect">
            <a:avLst/>
          </a:prstGeom>
          <a:noFill/>
          <a:ln>
            <a:noFill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a typeface="+mn-ea"/>
              </a:rPr>
              <a:t>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2024063" y="3556000"/>
            <a:ext cx="600075" cy="381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589213" y="3236913"/>
            <a:ext cx="1042987" cy="368300"/>
          </a:xfrm>
          <a:prstGeom prst="rect">
            <a:avLst/>
          </a:prstGeom>
          <a:noFill/>
          <a:ln>
            <a:noFill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a typeface="+mn-ea"/>
              </a:rPr>
              <a:t>12</a:t>
            </a: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7078663" y="2540000"/>
            <a:ext cx="3556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408863" y="2330450"/>
            <a:ext cx="549275" cy="369888"/>
          </a:xfrm>
          <a:prstGeom prst="rect">
            <a:avLst/>
          </a:prstGeom>
          <a:noFill/>
          <a:ln>
            <a:noFill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a typeface="+mn-ea"/>
              </a:rPr>
              <a:t>13</a:t>
            </a: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5291138" y="3852863"/>
            <a:ext cx="931862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229350" y="3643313"/>
            <a:ext cx="773113" cy="368300"/>
          </a:xfrm>
          <a:prstGeom prst="rect">
            <a:avLst/>
          </a:prstGeom>
          <a:noFill/>
          <a:ln>
            <a:noFill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a typeface="+mn-ea"/>
              </a:rPr>
              <a:t>14</a:t>
            </a: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4564063" y="4521200"/>
            <a:ext cx="103187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5576888" y="4311650"/>
            <a:ext cx="1120775" cy="369888"/>
          </a:xfrm>
          <a:prstGeom prst="rect">
            <a:avLst/>
          </a:prstGeom>
          <a:noFill/>
          <a:ln>
            <a:noFill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a typeface="+mn-ea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561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lmap4e_fig_09_27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2100"/>
            <a:ext cx="5649913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1766888" y="6072188"/>
            <a:ext cx="5818187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(a) Transverse section through skull at the level of the atlas.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4030663" y="965200"/>
            <a:ext cx="566737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70288" y="773113"/>
            <a:ext cx="688975" cy="368300"/>
          </a:xfrm>
          <a:prstGeom prst="rect">
            <a:avLst/>
          </a:prstGeom>
          <a:noFill/>
          <a:ln>
            <a:noFill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a typeface="+mn-ea"/>
              </a:rPr>
              <a:t>16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 flipV="1">
            <a:off x="2743200" y="1236663"/>
            <a:ext cx="1600200" cy="8286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60613" y="900113"/>
            <a:ext cx="806450" cy="368300"/>
          </a:xfrm>
          <a:prstGeom prst="rect">
            <a:avLst/>
          </a:prstGeom>
          <a:noFill/>
          <a:ln>
            <a:noFill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a typeface="+mn-ea"/>
              </a:rPr>
              <a:t>17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62200" y="2039938"/>
            <a:ext cx="1447800" cy="2032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62150" y="1814513"/>
            <a:ext cx="552450" cy="368300"/>
          </a:xfrm>
          <a:prstGeom prst="rect">
            <a:avLst/>
          </a:prstGeom>
          <a:noFill/>
          <a:ln>
            <a:noFill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a typeface="+mn-ea"/>
              </a:rPr>
              <a:t>18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286000" y="2633663"/>
            <a:ext cx="338138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860550" y="2439988"/>
            <a:ext cx="552450" cy="369887"/>
          </a:xfrm>
          <a:prstGeom prst="rect">
            <a:avLst/>
          </a:prstGeom>
          <a:noFill/>
          <a:ln>
            <a:noFill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a typeface="+mn-ea"/>
              </a:rPr>
              <a:t>19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3741738" y="3683000"/>
            <a:ext cx="6699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351213" y="3455988"/>
            <a:ext cx="712787" cy="369887"/>
          </a:xfrm>
          <a:prstGeom prst="rect">
            <a:avLst/>
          </a:prstGeom>
          <a:noFill/>
          <a:ln>
            <a:noFill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a typeface="+mn-ea"/>
              </a:rPr>
              <a:t>20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3690938" y="3970338"/>
            <a:ext cx="508000" cy="5588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182938" y="4471988"/>
            <a:ext cx="1871662" cy="646112"/>
          </a:xfrm>
          <a:prstGeom prst="rect">
            <a:avLst/>
          </a:prstGeom>
          <a:noFill/>
          <a:ln>
            <a:noFill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ea typeface="+mn-ea"/>
              </a:rPr>
              <a:t>Occipital</a:t>
            </a:r>
          </a:p>
          <a:p>
            <a:pPr>
              <a:defRPr/>
            </a:pPr>
            <a:r>
              <a:rPr lang="en-US" sz="1800" dirty="0" err="1">
                <a:solidFill>
                  <a:schemeClr val="bg1"/>
                </a:solidFill>
                <a:ea typeface="+mn-ea"/>
              </a:rPr>
              <a:t>condyles</a:t>
            </a:r>
            <a:endParaRPr lang="en-US" sz="18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4605338" y="3792538"/>
            <a:ext cx="0" cy="576262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400550" y="4337050"/>
            <a:ext cx="950913" cy="369888"/>
          </a:xfrm>
          <a:prstGeom prst="rect">
            <a:avLst/>
          </a:prstGeom>
          <a:noFill/>
          <a:ln>
            <a:noFill/>
          </a:ln>
          <a:effectLst>
            <a:outerShdw blurRad="25400" dist="25400" dir="13380059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a typeface="+mn-ea"/>
              </a:rPr>
              <a:t>Dens</a:t>
            </a:r>
          </a:p>
        </p:txBody>
      </p:sp>
      <p:sp>
        <p:nvSpPr>
          <p:cNvPr id="60434" name="Text Box 4"/>
          <p:cNvSpPr txBox="1">
            <a:spLocks noChangeArrowheads="1"/>
          </p:cNvSpPr>
          <p:nvPr/>
        </p:nvSpPr>
        <p:spPr bwMode="auto">
          <a:xfrm>
            <a:off x="3929063" y="401638"/>
            <a:ext cx="1349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ANTERIOR</a:t>
            </a:r>
          </a:p>
        </p:txBody>
      </p:sp>
      <p:sp>
        <p:nvSpPr>
          <p:cNvPr id="60435" name="Text Box 3"/>
          <p:cNvSpPr txBox="1">
            <a:spLocks noChangeArrowheads="1"/>
          </p:cNvSpPr>
          <p:nvPr/>
        </p:nvSpPr>
        <p:spPr bwMode="auto">
          <a:xfrm>
            <a:off x="3867150" y="5821363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POSTERIOR</a:t>
            </a:r>
          </a:p>
        </p:txBody>
      </p:sp>
    </p:spTree>
    <p:extLst>
      <p:ext uri="{BB962C8B-B14F-4D97-AF65-F5344CB8AC3E}">
        <p14:creationId xmlns:p14="http://schemas.microsoft.com/office/powerpoint/2010/main" val="4203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map4e_fig_10_02a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0500"/>
            <a:ext cx="85312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056063" y="3613150"/>
            <a:ext cx="337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/>
              <a:t>(a) Clavicle, inferior view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652463" y="3251200"/>
            <a:ext cx="163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cxnSp>
        <p:nvCxnSpPr>
          <p:cNvPr id="5125" name="Straight Connector 6"/>
          <p:cNvCxnSpPr>
            <a:cxnSpLocks noChangeShapeType="1"/>
          </p:cNvCxnSpPr>
          <p:nvPr/>
        </p:nvCxnSpPr>
        <p:spPr bwMode="auto">
          <a:xfrm rot="5400000">
            <a:off x="744538" y="2481262"/>
            <a:ext cx="966788" cy="6778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7805738" y="3251200"/>
            <a:ext cx="1338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cxnSp>
        <p:nvCxnSpPr>
          <p:cNvPr id="5127" name="Straight Connector 9"/>
          <p:cNvCxnSpPr>
            <a:cxnSpLocks noChangeShapeType="1"/>
          </p:cNvCxnSpPr>
          <p:nvPr/>
        </p:nvCxnSpPr>
        <p:spPr bwMode="auto">
          <a:xfrm rot="5400000">
            <a:off x="7949407" y="2913856"/>
            <a:ext cx="458788" cy="320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525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map4e_fig_08_02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1225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87325" y="3214688"/>
            <a:ext cx="1277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Space for red</a:t>
            </a:r>
          </a:p>
          <a:p>
            <a:r>
              <a:rPr lang="en-US" altLang="en-US" sz="1600"/>
              <a:t>bone marrow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260600" y="5094288"/>
            <a:ext cx="462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(b) Enlarged aspect of spongy bone trabeculae</a:t>
            </a:r>
          </a:p>
        </p:txBody>
      </p:sp>
      <p:cxnSp>
        <p:nvCxnSpPr>
          <p:cNvPr id="5125" name="Straight Connector 6"/>
          <p:cNvCxnSpPr>
            <a:cxnSpLocks noChangeShapeType="1"/>
          </p:cNvCxnSpPr>
          <p:nvPr/>
        </p:nvCxnSpPr>
        <p:spPr bwMode="auto">
          <a:xfrm>
            <a:off x="1414463" y="3421063"/>
            <a:ext cx="19462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890588" y="398621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12</a:t>
            </a: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6648450" y="903288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13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7596188" y="103981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14</a:t>
            </a: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4878388" y="3867150"/>
            <a:ext cx="17700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Osteoblasts aligned</a:t>
            </a:r>
          </a:p>
          <a:p>
            <a:r>
              <a:rPr lang="en-US" altLang="en-US" sz="1600"/>
              <a:t>along trabeculae of</a:t>
            </a:r>
          </a:p>
          <a:p>
            <a:r>
              <a:rPr lang="en-US" altLang="en-US" sz="1600"/>
              <a:t>new bone</a:t>
            </a:r>
          </a:p>
        </p:txBody>
      </p:sp>
      <p:sp>
        <p:nvSpPr>
          <p:cNvPr id="5130" name="Freeform 14"/>
          <p:cNvSpPr>
            <a:spLocks noChangeArrowheads="1"/>
          </p:cNvSpPr>
          <p:nvPr/>
        </p:nvSpPr>
        <p:spPr bwMode="auto">
          <a:xfrm>
            <a:off x="1252538" y="4013200"/>
            <a:ext cx="1371600" cy="736600"/>
          </a:xfrm>
          <a:custGeom>
            <a:avLst/>
            <a:gdLst>
              <a:gd name="T0" fmla="*/ 660400 w 1371600"/>
              <a:gd name="T1" fmla="*/ 0 h 736600"/>
              <a:gd name="T2" fmla="*/ 0 w 1371600"/>
              <a:gd name="T3" fmla="*/ 160867 h 736600"/>
              <a:gd name="T4" fmla="*/ 1371600 w 1371600"/>
              <a:gd name="T5" fmla="*/ 736600 h 736600"/>
              <a:gd name="T6" fmla="*/ 1371600 w 1371600"/>
              <a:gd name="T7" fmla="*/ 736600 h 736600"/>
              <a:gd name="T8" fmla="*/ 0 60000 65536"/>
              <a:gd name="T9" fmla="*/ 0 60000 65536"/>
              <a:gd name="T10" fmla="*/ 0 60000 65536"/>
              <a:gd name="T11" fmla="*/ 0 60000 65536"/>
              <a:gd name="T12" fmla="*/ 0 w 1371600"/>
              <a:gd name="T13" fmla="*/ 0 h 736600"/>
              <a:gd name="T14" fmla="*/ 1371600 w 1371600"/>
              <a:gd name="T15" fmla="*/ 736600 h 736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1600" h="736600">
                <a:moveTo>
                  <a:pt x="660400" y="0"/>
                </a:moveTo>
                <a:lnTo>
                  <a:pt x="0" y="160867"/>
                </a:lnTo>
                <a:lnTo>
                  <a:pt x="1371600" y="7366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Freeform 15"/>
          <p:cNvSpPr>
            <a:spLocks noChangeArrowheads="1"/>
          </p:cNvSpPr>
          <p:nvPr/>
        </p:nvSpPr>
        <p:spPr bwMode="auto">
          <a:xfrm>
            <a:off x="6637338" y="4097338"/>
            <a:ext cx="949325" cy="373062"/>
          </a:xfrm>
          <a:custGeom>
            <a:avLst/>
            <a:gdLst>
              <a:gd name="T0" fmla="*/ 688869 w 948266"/>
              <a:gd name="T1" fmla="*/ 0 h 372533"/>
              <a:gd name="T2" fmla="*/ 0 w 948266"/>
              <a:gd name="T3" fmla="*/ 195842 h 372533"/>
              <a:gd name="T4" fmla="*/ 952509 w 948266"/>
              <a:gd name="T5" fmla="*/ 374654 h 372533"/>
              <a:gd name="T6" fmla="*/ 0 60000 65536"/>
              <a:gd name="T7" fmla="*/ 0 60000 65536"/>
              <a:gd name="T8" fmla="*/ 0 60000 65536"/>
              <a:gd name="T9" fmla="*/ 0 w 948266"/>
              <a:gd name="T10" fmla="*/ 0 h 372533"/>
              <a:gd name="T11" fmla="*/ 948266 w 948266"/>
              <a:gd name="T12" fmla="*/ 372533 h 3725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8266" h="372533">
                <a:moveTo>
                  <a:pt x="685800" y="0"/>
                </a:moveTo>
                <a:lnTo>
                  <a:pt x="0" y="194733"/>
                </a:lnTo>
                <a:lnTo>
                  <a:pt x="948266" y="372533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32" name="Straight Connector 19"/>
          <p:cNvCxnSpPr>
            <a:cxnSpLocks noChangeShapeType="1"/>
          </p:cNvCxnSpPr>
          <p:nvPr/>
        </p:nvCxnSpPr>
        <p:spPr bwMode="auto">
          <a:xfrm rot="5400000" flipH="1" flipV="1">
            <a:off x="6418263" y="1422400"/>
            <a:ext cx="617538" cy="2619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7010400" y="1363663"/>
            <a:ext cx="719138" cy="660400"/>
          </a:xfrm>
          <a:custGeom>
            <a:avLst/>
            <a:gdLst>
              <a:gd name="T0" fmla="*/ 0 w 719667"/>
              <a:gd name="T1" fmla="*/ 660400 h 660400"/>
              <a:gd name="T2" fmla="*/ 719138 w 719667"/>
              <a:gd name="T3" fmla="*/ 0 h 660400"/>
              <a:gd name="T4" fmla="*/ 448403 w 719667"/>
              <a:gd name="T5" fmla="*/ 499534 h 660400"/>
              <a:gd name="T6" fmla="*/ 0 60000 65536"/>
              <a:gd name="T7" fmla="*/ 0 60000 65536"/>
              <a:gd name="T8" fmla="*/ 0 60000 65536"/>
              <a:gd name="T9" fmla="*/ 0 w 719667"/>
              <a:gd name="T10" fmla="*/ 0 h 660400"/>
              <a:gd name="T11" fmla="*/ 719667 w 719667"/>
              <a:gd name="T12" fmla="*/ 660400 h 660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9667" h="660400">
                <a:moveTo>
                  <a:pt x="0" y="660400"/>
                </a:moveTo>
                <a:lnTo>
                  <a:pt x="719667" y="0"/>
                </a:lnTo>
                <a:lnTo>
                  <a:pt x="448733" y="49953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map4e_fig_10_02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92100"/>
            <a:ext cx="6276975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92450" y="5942013"/>
            <a:ext cx="2582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(b) Scapula, anterior view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676400" y="1041400"/>
            <a:ext cx="88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cxnSp>
        <p:nvCxnSpPr>
          <p:cNvPr id="7173" name="Straight Connector 7"/>
          <p:cNvCxnSpPr>
            <a:cxnSpLocks noChangeShapeType="1"/>
          </p:cNvCxnSpPr>
          <p:nvPr/>
        </p:nvCxnSpPr>
        <p:spPr bwMode="auto">
          <a:xfrm rot="10800000">
            <a:off x="2014538" y="1244600"/>
            <a:ext cx="12541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1668463" y="1676400"/>
            <a:ext cx="88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cxnSp>
        <p:nvCxnSpPr>
          <p:cNvPr id="7175" name="Straight Connector 9"/>
          <p:cNvCxnSpPr>
            <a:cxnSpLocks noChangeShapeType="1"/>
          </p:cNvCxnSpPr>
          <p:nvPr/>
        </p:nvCxnSpPr>
        <p:spPr bwMode="auto">
          <a:xfrm rot="10800000">
            <a:off x="2014538" y="1889125"/>
            <a:ext cx="15335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xtBox 12"/>
          <p:cNvSpPr txBox="1">
            <a:spLocks noChangeArrowheads="1"/>
          </p:cNvSpPr>
          <p:nvPr/>
        </p:nvSpPr>
        <p:spPr bwMode="auto">
          <a:xfrm>
            <a:off x="1676400" y="2116138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5</a:t>
            </a:r>
          </a:p>
        </p:txBody>
      </p:sp>
      <p:cxnSp>
        <p:nvCxnSpPr>
          <p:cNvPr id="7177" name="Straight Connector 13"/>
          <p:cNvCxnSpPr>
            <a:cxnSpLocks noChangeShapeType="1"/>
          </p:cNvCxnSpPr>
          <p:nvPr/>
        </p:nvCxnSpPr>
        <p:spPr bwMode="auto">
          <a:xfrm rot="10800000">
            <a:off x="2057400" y="2320925"/>
            <a:ext cx="1135063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xtBox 17"/>
          <p:cNvSpPr txBox="1">
            <a:spLocks noChangeArrowheads="1"/>
          </p:cNvSpPr>
          <p:nvPr/>
        </p:nvSpPr>
        <p:spPr bwMode="auto">
          <a:xfrm>
            <a:off x="1676400" y="3716338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6</a:t>
            </a:r>
          </a:p>
        </p:txBody>
      </p:sp>
      <p:cxnSp>
        <p:nvCxnSpPr>
          <p:cNvPr id="7179" name="Straight Connector 18"/>
          <p:cNvCxnSpPr>
            <a:cxnSpLocks noChangeShapeType="1"/>
          </p:cNvCxnSpPr>
          <p:nvPr/>
        </p:nvCxnSpPr>
        <p:spPr bwMode="auto">
          <a:xfrm rot="10800000">
            <a:off x="2057400" y="3921125"/>
            <a:ext cx="1566863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0" name="TextBox 23"/>
          <p:cNvSpPr txBox="1">
            <a:spLocks noChangeArrowheads="1"/>
          </p:cNvSpPr>
          <p:nvPr/>
        </p:nvSpPr>
        <p:spPr bwMode="auto">
          <a:xfrm>
            <a:off x="6756400" y="4300538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8</a:t>
            </a:r>
          </a:p>
        </p:txBody>
      </p:sp>
      <p:cxnSp>
        <p:nvCxnSpPr>
          <p:cNvPr id="7181" name="Straight Connector 24"/>
          <p:cNvCxnSpPr>
            <a:cxnSpLocks noChangeShapeType="1"/>
          </p:cNvCxnSpPr>
          <p:nvPr/>
        </p:nvCxnSpPr>
        <p:spPr bwMode="auto">
          <a:xfrm rot="10800000">
            <a:off x="4986338" y="4508500"/>
            <a:ext cx="1668462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2" name="TextBox 27"/>
          <p:cNvSpPr txBox="1">
            <a:spLocks noChangeArrowheads="1"/>
          </p:cNvSpPr>
          <p:nvPr/>
        </p:nvSpPr>
        <p:spPr bwMode="auto">
          <a:xfrm>
            <a:off x="6764338" y="3395663"/>
            <a:ext cx="88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7</a:t>
            </a:r>
          </a:p>
        </p:txBody>
      </p:sp>
      <p:cxnSp>
        <p:nvCxnSpPr>
          <p:cNvPr id="7183" name="Straight Connector 28"/>
          <p:cNvCxnSpPr>
            <a:cxnSpLocks noChangeShapeType="1"/>
          </p:cNvCxnSpPr>
          <p:nvPr/>
        </p:nvCxnSpPr>
        <p:spPr bwMode="auto">
          <a:xfrm rot="10800000">
            <a:off x="4640263" y="3605213"/>
            <a:ext cx="20224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4" name="TextBox 32"/>
          <p:cNvSpPr txBox="1">
            <a:spLocks noChangeArrowheads="1"/>
          </p:cNvSpPr>
          <p:nvPr/>
        </p:nvSpPr>
        <p:spPr bwMode="auto">
          <a:xfrm>
            <a:off x="6756400" y="2125663"/>
            <a:ext cx="99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Superior</a:t>
            </a:r>
          </a:p>
          <a:p>
            <a:r>
              <a:rPr lang="en-US" altLang="en-US" sz="1800"/>
              <a:t>angle</a:t>
            </a:r>
          </a:p>
        </p:txBody>
      </p:sp>
      <p:cxnSp>
        <p:nvCxnSpPr>
          <p:cNvPr id="7185" name="Straight Connector 33"/>
          <p:cNvCxnSpPr>
            <a:cxnSpLocks noChangeShapeType="1"/>
          </p:cNvCxnSpPr>
          <p:nvPr/>
        </p:nvCxnSpPr>
        <p:spPr bwMode="auto">
          <a:xfrm rot="10800000">
            <a:off x="5453063" y="2335213"/>
            <a:ext cx="1201737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6" name="TextBox 35"/>
          <p:cNvSpPr txBox="1">
            <a:spLocks noChangeArrowheads="1"/>
          </p:cNvSpPr>
          <p:nvPr/>
        </p:nvSpPr>
        <p:spPr bwMode="auto">
          <a:xfrm>
            <a:off x="6756400" y="5300663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Inferior angle</a:t>
            </a:r>
          </a:p>
        </p:txBody>
      </p:sp>
      <p:cxnSp>
        <p:nvCxnSpPr>
          <p:cNvPr id="7187" name="Straight Connector 36"/>
          <p:cNvCxnSpPr>
            <a:cxnSpLocks noChangeShapeType="1"/>
          </p:cNvCxnSpPr>
          <p:nvPr/>
        </p:nvCxnSpPr>
        <p:spPr bwMode="auto">
          <a:xfrm rot="10800000">
            <a:off x="4249738" y="5511800"/>
            <a:ext cx="2405062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8" name="Rectangle 38"/>
          <p:cNvSpPr>
            <a:spLocks noChangeArrowheads="1"/>
          </p:cNvSpPr>
          <p:nvPr/>
        </p:nvSpPr>
        <p:spPr bwMode="auto">
          <a:xfrm>
            <a:off x="722313" y="4675188"/>
            <a:ext cx="1557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/>
              <a:t>LATERAL</a:t>
            </a:r>
          </a:p>
        </p:txBody>
      </p:sp>
      <p:sp>
        <p:nvSpPr>
          <p:cNvPr id="7189" name="Rectangle 39"/>
          <p:cNvSpPr>
            <a:spLocks noChangeArrowheads="1"/>
          </p:cNvSpPr>
          <p:nvPr/>
        </p:nvSpPr>
        <p:spPr bwMode="auto">
          <a:xfrm>
            <a:off x="7300913" y="4675188"/>
            <a:ext cx="149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/>
              <a:t>MEDIAL</a:t>
            </a:r>
          </a:p>
        </p:txBody>
      </p:sp>
      <p:sp>
        <p:nvSpPr>
          <p:cNvPr id="7190" name="Rectangle 40"/>
          <p:cNvSpPr>
            <a:spLocks noChangeArrowheads="1"/>
          </p:cNvSpPr>
          <p:nvPr/>
        </p:nvSpPr>
        <p:spPr bwMode="auto">
          <a:xfrm>
            <a:off x="3752850" y="280988"/>
            <a:ext cx="130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SUPERIOR</a:t>
            </a:r>
          </a:p>
        </p:txBody>
      </p:sp>
    </p:spTree>
    <p:extLst>
      <p:ext uri="{BB962C8B-B14F-4D97-AF65-F5344CB8AC3E}">
        <p14:creationId xmlns:p14="http://schemas.microsoft.com/office/powerpoint/2010/main" val="13293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map4e_fig_10_02c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92100"/>
            <a:ext cx="481488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3"/>
          <p:cNvSpPr>
            <a:spLocks noChangeArrowheads="1"/>
          </p:cNvSpPr>
          <p:nvPr/>
        </p:nvSpPr>
        <p:spPr bwMode="auto">
          <a:xfrm>
            <a:off x="3279775" y="5942013"/>
            <a:ext cx="267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(c) Scapula, posterior view</a:t>
            </a:r>
          </a:p>
        </p:txBody>
      </p:sp>
      <p:sp>
        <p:nvSpPr>
          <p:cNvPr id="8196" name="TextBox 26"/>
          <p:cNvSpPr txBox="1">
            <a:spLocks noChangeArrowheads="1"/>
          </p:cNvSpPr>
          <p:nvPr/>
        </p:nvSpPr>
        <p:spPr bwMode="auto">
          <a:xfrm>
            <a:off x="1795463" y="1912938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9</a:t>
            </a:r>
          </a:p>
        </p:txBody>
      </p:sp>
      <p:cxnSp>
        <p:nvCxnSpPr>
          <p:cNvPr id="8197" name="Straight Connector 27"/>
          <p:cNvCxnSpPr>
            <a:cxnSpLocks noChangeShapeType="1"/>
          </p:cNvCxnSpPr>
          <p:nvPr/>
        </p:nvCxnSpPr>
        <p:spPr bwMode="auto">
          <a:xfrm rot="10800000">
            <a:off x="2227263" y="2127250"/>
            <a:ext cx="153193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8" name="TextBox 28"/>
          <p:cNvSpPr txBox="1">
            <a:spLocks noChangeArrowheads="1"/>
          </p:cNvSpPr>
          <p:nvPr/>
        </p:nvSpPr>
        <p:spPr bwMode="auto">
          <a:xfrm>
            <a:off x="1795463" y="2573338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10</a:t>
            </a:r>
          </a:p>
        </p:txBody>
      </p:sp>
      <p:cxnSp>
        <p:nvCxnSpPr>
          <p:cNvPr id="8199" name="Straight Connector 29"/>
          <p:cNvCxnSpPr>
            <a:cxnSpLocks noChangeShapeType="1"/>
          </p:cNvCxnSpPr>
          <p:nvPr/>
        </p:nvCxnSpPr>
        <p:spPr bwMode="auto">
          <a:xfrm rot="10800000">
            <a:off x="2227263" y="2778125"/>
            <a:ext cx="234473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0" name="TextBox 32"/>
          <p:cNvSpPr txBox="1">
            <a:spLocks noChangeArrowheads="1"/>
          </p:cNvSpPr>
          <p:nvPr/>
        </p:nvSpPr>
        <p:spPr bwMode="auto">
          <a:xfrm>
            <a:off x="6967538" y="2217738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13</a:t>
            </a:r>
          </a:p>
        </p:txBody>
      </p:sp>
      <p:cxnSp>
        <p:nvCxnSpPr>
          <p:cNvPr id="8201" name="Straight Connector 33"/>
          <p:cNvCxnSpPr>
            <a:cxnSpLocks noChangeShapeType="1"/>
          </p:cNvCxnSpPr>
          <p:nvPr/>
        </p:nvCxnSpPr>
        <p:spPr bwMode="auto">
          <a:xfrm rot="10800000">
            <a:off x="5875338" y="2427288"/>
            <a:ext cx="10001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2" name="TextBox 34"/>
          <p:cNvSpPr txBox="1">
            <a:spLocks noChangeArrowheads="1"/>
          </p:cNvSpPr>
          <p:nvPr/>
        </p:nvSpPr>
        <p:spPr bwMode="auto">
          <a:xfrm>
            <a:off x="6967538" y="1938338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12</a:t>
            </a:r>
          </a:p>
        </p:txBody>
      </p:sp>
      <p:cxnSp>
        <p:nvCxnSpPr>
          <p:cNvPr id="8203" name="Straight Connector 35"/>
          <p:cNvCxnSpPr>
            <a:cxnSpLocks noChangeShapeType="1"/>
          </p:cNvCxnSpPr>
          <p:nvPr/>
        </p:nvCxnSpPr>
        <p:spPr bwMode="auto">
          <a:xfrm rot="10800000">
            <a:off x="4411663" y="2149475"/>
            <a:ext cx="24638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4" name="TextBox 36"/>
          <p:cNvSpPr txBox="1">
            <a:spLocks noChangeArrowheads="1"/>
          </p:cNvSpPr>
          <p:nvPr/>
        </p:nvSpPr>
        <p:spPr bwMode="auto">
          <a:xfrm>
            <a:off x="6967538" y="1008063"/>
            <a:ext cx="990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11</a:t>
            </a:r>
          </a:p>
        </p:txBody>
      </p:sp>
      <p:cxnSp>
        <p:nvCxnSpPr>
          <p:cNvPr id="8205" name="Straight Connector 37"/>
          <p:cNvCxnSpPr>
            <a:cxnSpLocks noChangeShapeType="1"/>
          </p:cNvCxnSpPr>
          <p:nvPr/>
        </p:nvCxnSpPr>
        <p:spPr bwMode="auto">
          <a:xfrm rot="10800000">
            <a:off x="5791200" y="1219200"/>
            <a:ext cx="1084263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6" name="Rectangle 42"/>
          <p:cNvSpPr>
            <a:spLocks noChangeArrowheads="1"/>
          </p:cNvSpPr>
          <p:nvPr/>
        </p:nvSpPr>
        <p:spPr bwMode="auto">
          <a:xfrm>
            <a:off x="3965575" y="280988"/>
            <a:ext cx="1300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SUPERIOR</a:t>
            </a:r>
          </a:p>
        </p:txBody>
      </p:sp>
    </p:spTree>
    <p:extLst>
      <p:ext uri="{BB962C8B-B14F-4D97-AF65-F5344CB8AC3E}">
        <p14:creationId xmlns:p14="http://schemas.microsoft.com/office/powerpoint/2010/main" val="39624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map4e_fig_10_03_02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92100"/>
            <a:ext cx="678815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3" name="Straight Connector 4"/>
          <p:cNvCxnSpPr>
            <a:cxnSpLocks noChangeShapeType="1"/>
          </p:cNvCxnSpPr>
          <p:nvPr/>
        </p:nvCxnSpPr>
        <p:spPr bwMode="auto">
          <a:xfrm rot="10800000">
            <a:off x="6764338" y="5429250"/>
            <a:ext cx="5683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4" name="Straight Connector 5"/>
          <p:cNvCxnSpPr>
            <a:cxnSpLocks noChangeShapeType="1"/>
          </p:cNvCxnSpPr>
          <p:nvPr/>
        </p:nvCxnSpPr>
        <p:spPr bwMode="auto">
          <a:xfrm rot="10800000">
            <a:off x="5148263" y="1479550"/>
            <a:ext cx="90487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4237038" y="1277938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Surgical</a:t>
            </a:r>
          </a:p>
          <a:p>
            <a:pPr algn="ctr"/>
            <a:r>
              <a:rPr lang="en-US" altLang="en-US" sz="1800"/>
              <a:t>neck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812800" y="6350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7307263" y="5207000"/>
            <a:ext cx="439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14</a:t>
            </a:r>
          </a:p>
        </p:txBody>
      </p:sp>
      <p:cxnSp>
        <p:nvCxnSpPr>
          <p:cNvPr id="10248" name="Straight Connector 9"/>
          <p:cNvCxnSpPr>
            <a:cxnSpLocks noChangeShapeType="1"/>
          </p:cNvCxnSpPr>
          <p:nvPr/>
        </p:nvCxnSpPr>
        <p:spPr bwMode="auto">
          <a:xfrm rot="10800000">
            <a:off x="3370263" y="1482725"/>
            <a:ext cx="93027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Straight Connector 10"/>
          <p:cNvCxnSpPr>
            <a:cxnSpLocks noChangeShapeType="1"/>
          </p:cNvCxnSpPr>
          <p:nvPr/>
        </p:nvCxnSpPr>
        <p:spPr bwMode="auto">
          <a:xfrm rot="10800000">
            <a:off x="1125538" y="906463"/>
            <a:ext cx="1744662" cy="79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2328863" y="6065838"/>
            <a:ext cx="187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(a) Anterior view</a:t>
            </a: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5435600" y="6065838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(b) Posterior view</a:t>
            </a:r>
          </a:p>
        </p:txBody>
      </p:sp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812800" y="8382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cxnSp>
        <p:nvCxnSpPr>
          <p:cNvPr id="10253" name="Straight Connector 14"/>
          <p:cNvCxnSpPr>
            <a:cxnSpLocks noChangeShapeType="1"/>
          </p:cNvCxnSpPr>
          <p:nvPr/>
        </p:nvCxnSpPr>
        <p:spPr bwMode="auto">
          <a:xfrm rot="10800000" flipV="1">
            <a:off x="1125538" y="1041400"/>
            <a:ext cx="18288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4" name="TextBox 15"/>
          <p:cNvSpPr txBox="1">
            <a:spLocks noChangeArrowheads="1"/>
          </p:cNvSpPr>
          <p:nvPr/>
        </p:nvSpPr>
        <p:spPr bwMode="auto">
          <a:xfrm>
            <a:off x="812800" y="1058863"/>
            <a:ext cx="363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cxnSp>
        <p:nvCxnSpPr>
          <p:cNvPr id="10255" name="Straight Connector 16"/>
          <p:cNvCxnSpPr>
            <a:cxnSpLocks noChangeShapeType="1"/>
          </p:cNvCxnSpPr>
          <p:nvPr/>
        </p:nvCxnSpPr>
        <p:spPr bwMode="auto">
          <a:xfrm rot="10800000">
            <a:off x="1125538" y="1246188"/>
            <a:ext cx="22193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6" name="TextBox 17"/>
          <p:cNvSpPr txBox="1">
            <a:spLocks noChangeArrowheads="1"/>
          </p:cNvSpPr>
          <p:nvPr/>
        </p:nvSpPr>
        <p:spPr bwMode="auto">
          <a:xfrm>
            <a:off x="719138" y="4884738"/>
            <a:ext cx="1541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Radial fossa</a:t>
            </a:r>
          </a:p>
        </p:txBody>
      </p:sp>
      <p:cxnSp>
        <p:nvCxnSpPr>
          <p:cNvPr id="10257" name="Straight Connector 18"/>
          <p:cNvCxnSpPr>
            <a:cxnSpLocks noChangeShapeType="1"/>
          </p:cNvCxnSpPr>
          <p:nvPr/>
        </p:nvCxnSpPr>
        <p:spPr bwMode="auto">
          <a:xfrm rot="10800000">
            <a:off x="2024063" y="5113338"/>
            <a:ext cx="871537" cy="206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8" name="TextBox 19"/>
          <p:cNvSpPr txBox="1">
            <a:spLocks noChangeArrowheads="1"/>
          </p:cNvSpPr>
          <p:nvPr/>
        </p:nvSpPr>
        <p:spPr bwMode="auto">
          <a:xfrm>
            <a:off x="812800" y="5291138"/>
            <a:ext cx="363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cxnSp>
        <p:nvCxnSpPr>
          <p:cNvPr id="10259" name="Straight Connector 20"/>
          <p:cNvCxnSpPr>
            <a:cxnSpLocks noChangeShapeType="1"/>
          </p:cNvCxnSpPr>
          <p:nvPr/>
        </p:nvCxnSpPr>
        <p:spPr bwMode="auto">
          <a:xfrm rot="10800000">
            <a:off x="1117600" y="5503863"/>
            <a:ext cx="1541463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0" name="TextBox 21"/>
          <p:cNvSpPr txBox="1">
            <a:spLocks noChangeArrowheads="1"/>
          </p:cNvSpPr>
          <p:nvPr/>
        </p:nvSpPr>
        <p:spPr bwMode="auto">
          <a:xfrm>
            <a:off x="812800" y="5630863"/>
            <a:ext cx="363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5</a:t>
            </a:r>
          </a:p>
        </p:txBody>
      </p:sp>
      <p:cxnSp>
        <p:nvCxnSpPr>
          <p:cNvPr id="10261" name="Straight Connector 22"/>
          <p:cNvCxnSpPr>
            <a:cxnSpLocks noChangeShapeType="1"/>
          </p:cNvCxnSpPr>
          <p:nvPr/>
        </p:nvCxnSpPr>
        <p:spPr bwMode="auto">
          <a:xfrm rot="10800000" flipV="1">
            <a:off x="1150938" y="5692775"/>
            <a:ext cx="1719262" cy="1222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Straight Connector 23"/>
          <p:cNvCxnSpPr>
            <a:cxnSpLocks noChangeShapeType="1"/>
          </p:cNvCxnSpPr>
          <p:nvPr/>
        </p:nvCxnSpPr>
        <p:spPr bwMode="auto">
          <a:xfrm rot="10800000">
            <a:off x="4927600" y="1141413"/>
            <a:ext cx="12700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3" name="TextBox 24"/>
          <p:cNvSpPr txBox="1">
            <a:spLocks noChangeArrowheads="1"/>
          </p:cNvSpPr>
          <p:nvPr/>
        </p:nvSpPr>
        <p:spPr bwMode="auto">
          <a:xfrm>
            <a:off x="4297363" y="93980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7</a:t>
            </a:r>
          </a:p>
        </p:txBody>
      </p:sp>
      <p:cxnSp>
        <p:nvCxnSpPr>
          <p:cNvPr id="10264" name="Straight Connector 25"/>
          <p:cNvCxnSpPr>
            <a:cxnSpLocks noChangeShapeType="1"/>
          </p:cNvCxnSpPr>
          <p:nvPr/>
        </p:nvCxnSpPr>
        <p:spPr bwMode="auto">
          <a:xfrm rot="10800000">
            <a:off x="3386138" y="1144588"/>
            <a:ext cx="11779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5" name="Straight Connector 26"/>
          <p:cNvCxnSpPr>
            <a:cxnSpLocks noChangeShapeType="1"/>
          </p:cNvCxnSpPr>
          <p:nvPr/>
        </p:nvCxnSpPr>
        <p:spPr bwMode="auto">
          <a:xfrm rot="10800000">
            <a:off x="4927600" y="836613"/>
            <a:ext cx="11430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6" name="TextBox 27"/>
          <p:cNvSpPr txBox="1">
            <a:spLocks noChangeArrowheads="1"/>
          </p:cNvSpPr>
          <p:nvPr/>
        </p:nvSpPr>
        <p:spPr bwMode="auto">
          <a:xfrm>
            <a:off x="4297363" y="63500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6</a:t>
            </a:r>
          </a:p>
        </p:txBody>
      </p:sp>
      <p:cxnSp>
        <p:nvCxnSpPr>
          <p:cNvPr id="10267" name="Straight Connector 28"/>
          <p:cNvCxnSpPr>
            <a:cxnSpLocks noChangeShapeType="1"/>
          </p:cNvCxnSpPr>
          <p:nvPr/>
        </p:nvCxnSpPr>
        <p:spPr bwMode="auto">
          <a:xfrm rot="10800000">
            <a:off x="3344863" y="839788"/>
            <a:ext cx="12192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8" name="Straight Connector 29"/>
          <p:cNvCxnSpPr>
            <a:cxnSpLocks noChangeShapeType="1"/>
          </p:cNvCxnSpPr>
          <p:nvPr/>
        </p:nvCxnSpPr>
        <p:spPr bwMode="auto">
          <a:xfrm rot="10800000">
            <a:off x="4927600" y="2732088"/>
            <a:ext cx="14478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9" name="TextBox 30"/>
          <p:cNvSpPr txBox="1">
            <a:spLocks noChangeArrowheads="1"/>
          </p:cNvSpPr>
          <p:nvPr/>
        </p:nvSpPr>
        <p:spPr bwMode="auto">
          <a:xfrm>
            <a:off x="4297363" y="2532063"/>
            <a:ext cx="904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8</a:t>
            </a:r>
          </a:p>
        </p:txBody>
      </p:sp>
      <p:cxnSp>
        <p:nvCxnSpPr>
          <p:cNvPr id="10270" name="Straight Connector 31"/>
          <p:cNvCxnSpPr>
            <a:cxnSpLocks noChangeShapeType="1"/>
          </p:cNvCxnSpPr>
          <p:nvPr/>
        </p:nvCxnSpPr>
        <p:spPr bwMode="auto">
          <a:xfrm rot="10800000">
            <a:off x="3065463" y="2733675"/>
            <a:ext cx="14986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1" name="Straight Connector 32"/>
          <p:cNvCxnSpPr>
            <a:cxnSpLocks noChangeShapeType="1"/>
          </p:cNvCxnSpPr>
          <p:nvPr/>
        </p:nvCxnSpPr>
        <p:spPr bwMode="auto">
          <a:xfrm rot="10800000" flipV="1">
            <a:off x="3233738" y="5326063"/>
            <a:ext cx="914400" cy="777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2" name="TextBox 33"/>
          <p:cNvSpPr txBox="1">
            <a:spLocks noChangeArrowheads="1"/>
          </p:cNvSpPr>
          <p:nvPr/>
        </p:nvSpPr>
        <p:spPr bwMode="auto">
          <a:xfrm>
            <a:off x="4157663" y="5113338"/>
            <a:ext cx="439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9</a:t>
            </a:r>
          </a:p>
        </p:txBody>
      </p:sp>
      <p:cxnSp>
        <p:nvCxnSpPr>
          <p:cNvPr id="10273" name="Straight Connector 34"/>
          <p:cNvCxnSpPr>
            <a:cxnSpLocks noChangeShapeType="1"/>
          </p:cNvCxnSpPr>
          <p:nvPr/>
        </p:nvCxnSpPr>
        <p:spPr bwMode="auto">
          <a:xfrm rot="10800000">
            <a:off x="3665538" y="5607050"/>
            <a:ext cx="474662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4" name="TextBox 35"/>
          <p:cNvSpPr txBox="1">
            <a:spLocks noChangeArrowheads="1"/>
          </p:cNvSpPr>
          <p:nvPr/>
        </p:nvSpPr>
        <p:spPr bwMode="auto">
          <a:xfrm>
            <a:off x="4140200" y="5410200"/>
            <a:ext cx="439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10</a:t>
            </a:r>
          </a:p>
        </p:txBody>
      </p:sp>
      <p:cxnSp>
        <p:nvCxnSpPr>
          <p:cNvPr id="10275" name="Straight Connector 36"/>
          <p:cNvCxnSpPr>
            <a:cxnSpLocks noChangeShapeType="1"/>
          </p:cNvCxnSpPr>
          <p:nvPr/>
        </p:nvCxnSpPr>
        <p:spPr bwMode="auto">
          <a:xfrm rot="10800000">
            <a:off x="3403600" y="5821363"/>
            <a:ext cx="728663" cy="460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6" name="TextBox 37"/>
          <p:cNvSpPr txBox="1">
            <a:spLocks noChangeArrowheads="1"/>
          </p:cNvSpPr>
          <p:nvPr/>
        </p:nvSpPr>
        <p:spPr bwMode="auto">
          <a:xfrm>
            <a:off x="4140200" y="5697538"/>
            <a:ext cx="43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11</a:t>
            </a:r>
          </a:p>
        </p:txBody>
      </p:sp>
      <p:sp>
        <p:nvSpPr>
          <p:cNvPr id="10277" name="TextBox 38"/>
          <p:cNvSpPr txBox="1">
            <a:spLocks noChangeArrowheads="1"/>
          </p:cNvSpPr>
          <p:nvPr/>
        </p:nvSpPr>
        <p:spPr bwMode="auto">
          <a:xfrm>
            <a:off x="4757738" y="4859338"/>
            <a:ext cx="423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12</a:t>
            </a:r>
          </a:p>
        </p:txBody>
      </p:sp>
      <p:cxnSp>
        <p:nvCxnSpPr>
          <p:cNvPr id="10278" name="Straight Connector 39"/>
          <p:cNvCxnSpPr>
            <a:cxnSpLocks noChangeShapeType="1"/>
          </p:cNvCxnSpPr>
          <p:nvPr/>
        </p:nvCxnSpPr>
        <p:spPr bwMode="auto">
          <a:xfrm rot="10800000">
            <a:off x="5122863" y="5072063"/>
            <a:ext cx="1201737" cy="4143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9" name="TextBox 40"/>
          <p:cNvSpPr txBox="1">
            <a:spLocks noChangeArrowheads="1"/>
          </p:cNvSpPr>
          <p:nvPr/>
        </p:nvSpPr>
        <p:spPr bwMode="auto">
          <a:xfrm>
            <a:off x="4757738" y="53673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13</a:t>
            </a:r>
          </a:p>
        </p:txBody>
      </p:sp>
      <p:cxnSp>
        <p:nvCxnSpPr>
          <p:cNvPr id="10280" name="Straight Connector 41"/>
          <p:cNvCxnSpPr>
            <a:cxnSpLocks noChangeShapeType="1"/>
          </p:cNvCxnSpPr>
          <p:nvPr/>
        </p:nvCxnSpPr>
        <p:spPr bwMode="auto">
          <a:xfrm rot="10800000">
            <a:off x="5148263" y="5546725"/>
            <a:ext cx="67627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1" name="Rectangle 64"/>
          <p:cNvSpPr>
            <a:spLocks noChangeArrowheads="1"/>
          </p:cNvSpPr>
          <p:nvPr/>
        </p:nvSpPr>
        <p:spPr bwMode="auto">
          <a:xfrm>
            <a:off x="4175125" y="4129088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MEDIAL</a:t>
            </a:r>
          </a:p>
        </p:txBody>
      </p:sp>
      <p:sp>
        <p:nvSpPr>
          <p:cNvPr id="10282" name="Rectangle 65"/>
          <p:cNvSpPr>
            <a:spLocks noChangeArrowheads="1"/>
          </p:cNvSpPr>
          <p:nvPr/>
        </p:nvSpPr>
        <p:spPr bwMode="auto">
          <a:xfrm>
            <a:off x="2508250" y="268288"/>
            <a:ext cx="130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SUPERIOR</a:t>
            </a:r>
          </a:p>
        </p:txBody>
      </p:sp>
      <p:sp>
        <p:nvSpPr>
          <p:cNvPr id="10283" name="Rectangle 66"/>
          <p:cNvSpPr>
            <a:spLocks noChangeArrowheads="1"/>
          </p:cNvSpPr>
          <p:nvPr/>
        </p:nvSpPr>
        <p:spPr bwMode="auto">
          <a:xfrm>
            <a:off x="7334250" y="4129088"/>
            <a:ext cx="121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LATERAL</a:t>
            </a:r>
          </a:p>
        </p:txBody>
      </p:sp>
      <p:sp>
        <p:nvSpPr>
          <p:cNvPr id="10284" name="Rectangle 67"/>
          <p:cNvSpPr>
            <a:spLocks noChangeArrowheads="1"/>
          </p:cNvSpPr>
          <p:nvPr/>
        </p:nvSpPr>
        <p:spPr bwMode="auto">
          <a:xfrm>
            <a:off x="976313" y="4129088"/>
            <a:ext cx="1211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LATERAL</a:t>
            </a:r>
          </a:p>
        </p:txBody>
      </p:sp>
      <p:sp>
        <p:nvSpPr>
          <p:cNvPr id="10285" name="Rectangle 68"/>
          <p:cNvSpPr>
            <a:spLocks noChangeArrowheads="1"/>
          </p:cNvSpPr>
          <p:nvPr/>
        </p:nvSpPr>
        <p:spPr bwMode="auto">
          <a:xfrm>
            <a:off x="5726113" y="268288"/>
            <a:ext cx="1300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SUPERIOR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96760" y="5527440"/>
              <a:ext cx="259200" cy="295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7400" y="5518080"/>
                <a:ext cx="277920" cy="31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04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map4e_fig_10_04_02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2100"/>
            <a:ext cx="6416675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1" name="Straight Connector 4"/>
          <p:cNvCxnSpPr>
            <a:cxnSpLocks noChangeShapeType="1"/>
          </p:cNvCxnSpPr>
          <p:nvPr/>
        </p:nvCxnSpPr>
        <p:spPr bwMode="auto">
          <a:xfrm rot="10800000">
            <a:off x="6510338" y="3346450"/>
            <a:ext cx="5683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3754438" y="1135063"/>
            <a:ext cx="100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6</a:t>
            </a: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584200" y="1160463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1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7053263" y="3124200"/>
            <a:ext cx="439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10</a:t>
            </a:r>
          </a:p>
        </p:txBody>
      </p:sp>
      <p:cxnSp>
        <p:nvCxnSpPr>
          <p:cNvPr id="12295" name="Straight Connector 9"/>
          <p:cNvCxnSpPr>
            <a:cxnSpLocks noChangeShapeType="1"/>
          </p:cNvCxnSpPr>
          <p:nvPr/>
        </p:nvCxnSpPr>
        <p:spPr bwMode="auto">
          <a:xfrm rot="10800000">
            <a:off x="3429000" y="1338263"/>
            <a:ext cx="719138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Straight Connector 10"/>
          <p:cNvCxnSpPr>
            <a:cxnSpLocks noChangeShapeType="1"/>
          </p:cNvCxnSpPr>
          <p:nvPr/>
        </p:nvCxnSpPr>
        <p:spPr bwMode="auto">
          <a:xfrm rot="10800000">
            <a:off x="1150938" y="1381125"/>
            <a:ext cx="1744662" cy="79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2319338" y="6007100"/>
            <a:ext cx="1871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(a) Anterior view</a:t>
            </a:r>
          </a:p>
        </p:txBody>
      </p:sp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5173663" y="60071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(b) Posterior view</a:t>
            </a:r>
          </a:p>
        </p:txBody>
      </p:sp>
      <p:sp>
        <p:nvSpPr>
          <p:cNvPr id="12299" name="TextBox 13"/>
          <p:cNvSpPr txBox="1">
            <a:spLocks noChangeArrowheads="1"/>
          </p:cNvSpPr>
          <p:nvPr/>
        </p:nvSpPr>
        <p:spPr bwMode="auto">
          <a:xfrm>
            <a:off x="584200" y="1693863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2</a:t>
            </a:r>
          </a:p>
        </p:txBody>
      </p:sp>
      <p:cxnSp>
        <p:nvCxnSpPr>
          <p:cNvPr id="12300" name="Straight Connector 14"/>
          <p:cNvCxnSpPr>
            <a:cxnSpLocks noChangeShapeType="1"/>
          </p:cNvCxnSpPr>
          <p:nvPr/>
        </p:nvCxnSpPr>
        <p:spPr bwMode="auto">
          <a:xfrm rot="10800000" flipV="1">
            <a:off x="1150938" y="1897063"/>
            <a:ext cx="1828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1" name="TextBox 21"/>
          <p:cNvSpPr txBox="1">
            <a:spLocks noChangeArrowheads="1"/>
          </p:cNvSpPr>
          <p:nvPr/>
        </p:nvSpPr>
        <p:spPr bwMode="auto">
          <a:xfrm>
            <a:off x="203200" y="5427663"/>
            <a:ext cx="795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3</a:t>
            </a:r>
          </a:p>
        </p:txBody>
      </p:sp>
      <p:cxnSp>
        <p:nvCxnSpPr>
          <p:cNvPr id="12302" name="Straight Connector 22"/>
          <p:cNvCxnSpPr>
            <a:cxnSpLocks noChangeShapeType="1"/>
          </p:cNvCxnSpPr>
          <p:nvPr/>
        </p:nvCxnSpPr>
        <p:spPr bwMode="auto">
          <a:xfrm rot="10800000">
            <a:off x="973138" y="5630863"/>
            <a:ext cx="17875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3" name="TextBox 24"/>
          <p:cNvSpPr txBox="1">
            <a:spLocks noChangeArrowheads="1"/>
          </p:cNvSpPr>
          <p:nvPr/>
        </p:nvSpPr>
        <p:spPr bwMode="auto">
          <a:xfrm>
            <a:off x="3814763" y="91440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5</a:t>
            </a:r>
          </a:p>
        </p:txBody>
      </p:sp>
      <p:cxnSp>
        <p:nvCxnSpPr>
          <p:cNvPr id="12304" name="Straight Connector 25"/>
          <p:cNvCxnSpPr>
            <a:cxnSpLocks noChangeShapeType="1"/>
          </p:cNvCxnSpPr>
          <p:nvPr/>
        </p:nvCxnSpPr>
        <p:spPr bwMode="auto">
          <a:xfrm rot="10800000">
            <a:off x="3251200" y="1101725"/>
            <a:ext cx="896938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Straight Connector 26"/>
          <p:cNvCxnSpPr>
            <a:cxnSpLocks noChangeShapeType="1"/>
          </p:cNvCxnSpPr>
          <p:nvPr/>
        </p:nvCxnSpPr>
        <p:spPr bwMode="auto">
          <a:xfrm rot="10800000">
            <a:off x="4792663" y="963613"/>
            <a:ext cx="11430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6" name="TextBox 27"/>
          <p:cNvSpPr txBox="1">
            <a:spLocks noChangeArrowheads="1"/>
          </p:cNvSpPr>
          <p:nvPr/>
        </p:nvSpPr>
        <p:spPr bwMode="auto">
          <a:xfrm>
            <a:off x="4160838" y="693738"/>
            <a:ext cx="906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4</a:t>
            </a:r>
          </a:p>
        </p:txBody>
      </p:sp>
      <p:cxnSp>
        <p:nvCxnSpPr>
          <p:cNvPr id="12307" name="Straight Connector 28"/>
          <p:cNvCxnSpPr>
            <a:cxnSpLocks noChangeShapeType="1"/>
          </p:cNvCxnSpPr>
          <p:nvPr/>
        </p:nvCxnSpPr>
        <p:spPr bwMode="auto">
          <a:xfrm rot="10800000">
            <a:off x="3208338" y="966788"/>
            <a:ext cx="12192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8" name="TextBox 30"/>
          <p:cNvSpPr txBox="1">
            <a:spLocks noChangeArrowheads="1"/>
          </p:cNvSpPr>
          <p:nvPr/>
        </p:nvSpPr>
        <p:spPr bwMode="auto">
          <a:xfrm>
            <a:off x="3822700" y="1574800"/>
            <a:ext cx="90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7</a:t>
            </a:r>
          </a:p>
        </p:txBody>
      </p:sp>
      <p:cxnSp>
        <p:nvCxnSpPr>
          <p:cNvPr id="12309" name="Straight Connector 31"/>
          <p:cNvCxnSpPr>
            <a:cxnSpLocks noChangeShapeType="1"/>
          </p:cNvCxnSpPr>
          <p:nvPr/>
        </p:nvCxnSpPr>
        <p:spPr bwMode="auto">
          <a:xfrm rot="10800000">
            <a:off x="3225800" y="1379538"/>
            <a:ext cx="893763" cy="355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0" name="TextBox 35"/>
          <p:cNvSpPr txBox="1">
            <a:spLocks noChangeArrowheads="1"/>
          </p:cNvSpPr>
          <p:nvPr/>
        </p:nvSpPr>
        <p:spPr bwMode="auto">
          <a:xfrm>
            <a:off x="4470400" y="5326063"/>
            <a:ext cx="439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8</a:t>
            </a:r>
          </a:p>
        </p:txBody>
      </p:sp>
      <p:sp>
        <p:nvSpPr>
          <p:cNvPr id="12311" name="TextBox 40"/>
          <p:cNvSpPr txBox="1">
            <a:spLocks noChangeArrowheads="1"/>
          </p:cNvSpPr>
          <p:nvPr/>
        </p:nvSpPr>
        <p:spPr bwMode="auto">
          <a:xfrm>
            <a:off x="4876800" y="3167063"/>
            <a:ext cx="439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9</a:t>
            </a:r>
          </a:p>
        </p:txBody>
      </p:sp>
      <p:cxnSp>
        <p:nvCxnSpPr>
          <p:cNvPr id="12312" name="Straight Connector 41"/>
          <p:cNvCxnSpPr>
            <a:cxnSpLocks noChangeShapeType="1"/>
          </p:cNvCxnSpPr>
          <p:nvPr/>
        </p:nvCxnSpPr>
        <p:spPr bwMode="auto">
          <a:xfrm rot="10800000">
            <a:off x="5265738" y="3344863"/>
            <a:ext cx="677862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3" name="Rectangle 42"/>
          <p:cNvSpPr>
            <a:spLocks noChangeArrowheads="1"/>
          </p:cNvSpPr>
          <p:nvPr/>
        </p:nvSpPr>
        <p:spPr bwMode="auto">
          <a:xfrm>
            <a:off x="4098925" y="4519613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MEDIAL</a:t>
            </a:r>
          </a:p>
        </p:txBody>
      </p:sp>
      <p:sp>
        <p:nvSpPr>
          <p:cNvPr id="12314" name="Rectangle 43"/>
          <p:cNvSpPr>
            <a:spLocks noChangeArrowheads="1"/>
          </p:cNvSpPr>
          <p:nvPr/>
        </p:nvSpPr>
        <p:spPr bwMode="auto">
          <a:xfrm>
            <a:off x="2497138" y="176213"/>
            <a:ext cx="139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SUPERIOR</a:t>
            </a:r>
          </a:p>
        </p:txBody>
      </p:sp>
      <p:sp>
        <p:nvSpPr>
          <p:cNvPr id="12315" name="Rectangle 44"/>
          <p:cNvSpPr>
            <a:spLocks noChangeArrowheads="1"/>
          </p:cNvSpPr>
          <p:nvPr/>
        </p:nvSpPr>
        <p:spPr bwMode="auto">
          <a:xfrm>
            <a:off x="7199313" y="4519613"/>
            <a:ext cx="1211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LATERAL</a:t>
            </a:r>
          </a:p>
        </p:txBody>
      </p:sp>
      <p:sp>
        <p:nvSpPr>
          <p:cNvPr id="12316" name="Rectangle 45"/>
          <p:cNvSpPr>
            <a:spLocks noChangeArrowheads="1"/>
          </p:cNvSpPr>
          <p:nvPr/>
        </p:nvSpPr>
        <p:spPr bwMode="auto">
          <a:xfrm>
            <a:off x="841375" y="4519613"/>
            <a:ext cx="120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LATERAL</a:t>
            </a:r>
          </a:p>
        </p:txBody>
      </p:sp>
      <p:sp>
        <p:nvSpPr>
          <p:cNvPr id="12317" name="Rectangle 46"/>
          <p:cNvSpPr>
            <a:spLocks noChangeArrowheads="1"/>
          </p:cNvSpPr>
          <p:nvPr/>
        </p:nvSpPr>
        <p:spPr bwMode="auto">
          <a:xfrm>
            <a:off x="5418138" y="176213"/>
            <a:ext cx="139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SUPERIOR</a:t>
            </a:r>
          </a:p>
        </p:txBody>
      </p:sp>
      <p:cxnSp>
        <p:nvCxnSpPr>
          <p:cNvPr id="12318" name="Straight Connector 48"/>
          <p:cNvCxnSpPr>
            <a:cxnSpLocks noChangeShapeType="1"/>
          </p:cNvCxnSpPr>
          <p:nvPr/>
        </p:nvCxnSpPr>
        <p:spPr bwMode="auto">
          <a:xfrm rot="10800000">
            <a:off x="4792663" y="5535613"/>
            <a:ext cx="11430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9" name="Straight Connector 49"/>
          <p:cNvCxnSpPr>
            <a:cxnSpLocks noChangeShapeType="1"/>
          </p:cNvCxnSpPr>
          <p:nvPr/>
        </p:nvCxnSpPr>
        <p:spPr bwMode="auto">
          <a:xfrm rot="10800000">
            <a:off x="3505200" y="5540375"/>
            <a:ext cx="922338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115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map4e_fig_10_05_02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92100"/>
            <a:ext cx="705643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197725" y="5394325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Medial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424113" y="539432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Lateral</a:t>
            </a:r>
          </a:p>
        </p:txBody>
      </p:sp>
      <p:cxnSp>
        <p:nvCxnSpPr>
          <p:cNvPr id="14341" name="Straight Connector 6"/>
          <p:cNvCxnSpPr>
            <a:cxnSpLocks noChangeShapeType="1"/>
          </p:cNvCxnSpPr>
          <p:nvPr/>
        </p:nvCxnSpPr>
        <p:spPr bwMode="auto">
          <a:xfrm rot="10800000" flipV="1">
            <a:off x="3987800" y="1987550"/>
            <a:ext cx="3454400" cy="111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7518400" y="1785938"/>
            <a:ext cx="162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cxnSp>
        <p:nvCxnSpPr>
          <p:cNvPr id="14343" name="Straight Connector 8"/>
          <p:cNvCxnSpPr>
            <a:cxnSpLocks noChangeShapeType="1"/>
          </p:cNvCxnSpPr>
          <p:nvPr/>
        </p:nvCxnSpPr>
        <p:spPr bwMode="auto">
          <a:xfrm rot="10800000">
            <a:off x="6553200" y="2978150"/>
            <a:ext cx="8890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7518400" y="2776538"/>
            <a:ext cx="162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cxnSp>
        <p:nvCxnSpPr>
          <p:cNvPr id="14345" name="Straight Connector 10"/>
          <p:cNvCxnSpPr>
            <a:cxnSpLocks noChangeShapeType="1"/>
          </p:cNvCxnSpPr>
          <p:nvPr/>
        </p:nvCxnSpPr>
        <p:spPr bwMode="auto">
          <a:xfrm rot="10800000">
            <a:off x="6738938" y="3798888"/>
            <a:ext cx="703262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7518400" y="3589338"/>
            <a:ext cx="162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14347" name="TextBox 13"/>
          <p:cNvSpPr txBox="1">
            <a:spLocks noChangeArrowheads="1"/>
          </p:cNvSpPr>
          <p:nvPr/>
        </p:nvSpPr>
        <p:spPr bwMode="auto">
          <a:xfrm>
            <a:off x="3886200" y="1630363"/>
            <a:ext cx="271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I</a:t>
            </a:r>
          </a:p>
        </p:txBody>
      </p: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4579938" y="1630363"/>
            <a:ext cx="365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II</a:t>
            </a:r>
          </a:p>
        </p:txBody>
      </p:sp>
      <p:sp>
        <p:nvSpPr>
          <p:cNvPr id="14349" name="TextBox 15"/>
          <p:cNvSpPr txBox="1">
            <a:spLocks noChangeArrowheads="1"/>
          </p:cNvSpPr>
          <p:nvPr/>
        </p:nvSpPr>
        <p:spPr bwMode="auto">
          <a:xfrm>
            <a:off x="5054600" y="1630363"/>
            <a:ext cx="439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III</a:t>
            </a:r>
          </a:p>
        </p:txBody>
      </p:sp>
      <p:sp>
        <p:nvSpPr>
          <p:cNvPr id="14350" name="TextBox 16"/>
          <p:cNvSpPr txBox="1">
            <a:spLocks noChangeArrowheads="1"/>
          </p:cNvSpPr>
          <p:nvPr/>
        </p:nvSpPr>
        <p:spPr bwMode="auto">
          <a:xfrm>
            <a:off x="5427663" y="1630363"/>
            <a:ext cx="447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IV</a:t>
            </a:r>
          </a:p>
        </p:txBody>
      </p:sp>
      <p:sp>
        <p:nvSpPr>
          <p:cNvPr id="14351" name="TextBox 17"/>
          <p:cNvSpPr txBox="1">
            <a:spLocks noChangeArrowheads="1"/>
          </p:cNvSpPr>
          <p:nvPr/>
        </p:nvSpPr>
        <p:spPr bwMode="auto">
          <a:xfrm>
            <a:off x="5961063" y="1630363"/>
            <a:ext cx="371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V</a:t>
            </a:r>
          </a:p>
        </p:txBody>
      </p:sp>
      <p:sp>
        <p:nvSpPr>
          <p:cNvPr id="14352" name="Rectangle 18"/>
          <p:cNvSpPr>
            <a:spLocks noChangeArrowheads="1"/>
          </p:cNvSpPr>
          <p:nvPr/>
        </p:nvSpPr>
        <p:spPr bwMode="auto">
          <a:xfrm>
            <a:off x="4591050" y="6003925"/>
            <a:ext cx="148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Anterior view</a:t>
            </a:r>
          </a:p>
        </p:txBody>
      </p:sp>
      <p:sp>
        <p:nvSpPr>
          <p:cNvPr id="14353" name="Freeform 20"/>
          <p:cNvSpPr>
            <a:spLocks noChangeArrowheads="1"/>
          </p:cNvSpPr>
          <p:nvPr/>
        </p:nvSpPr>
        <p:spPr bwMode="auto">
          <a:xfrm>
            <a:off x="7099300" y="461963"/>
            <a:ext cx="223838" cy="749300"/>
          </a:xfrm>
          <a:custGeom>
            <a:avLst/>
            <a:gdLst>
              <a:gd name="T0" fmla="*/ 0 w 224366"/>
              <a:gd name="T1" fmla="*/ 0 h 1071034"/>
              <a:gd name="T2" fmla="*/ 221216 w 224366"/>
              <a:gd name="T3" fmla="*/ 0 h 1071034"/>
              <a:gd name="T4" fmla="*/ 221216 w 224366"/>
              <a:gd name="T5" fmla="*/ 87856 h 1071034"/>
              <a:gd name="T6" fmla="*/ 20869 w 224366"/>
              <a:gd name="T7" fmla="*/ 87856 h 1071034"/>
              <a:gd name="T8" fmla="*/ 0 60000 65536"/>
              <a:gd name="T9" fmla="*/ 0 60000 65536"/>
              <a:gd name="T10" fmla="*/ 0 60000 65536"/>
              <a:gd name="T11" fmla="*/ 0 60000 65536"/>
              <a:gd name="T12" fmla="*/ 0 w 224366"/>
              <a:gd name="T13" fmla="*/ 0 h 1071034"/>
              <a:gd name="T14" fmla="*/ 224366 w 224366"/>
              <a:gd name="T15" fmla="*/ 1071034 h 10710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366" h="1071034">
                <a:moveTo>
                  <a:pt x="0" y="0"/>
                </a:moveTo>
                <a:lnTo>
                  <a:pt x="224366" y="0"/>
                </a:lnTo>
                <a:lnTo>
                  <a:pt x="224366" y="1071034"/>
                </a:lnTo>
                <a:lnTo>
                  <a:pt x="21166" y="1071034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354" name="Straight Connector 21"/>
          <p:cNvCxnSpPr>
            <a:cxnSpLocks noChangeShapeType="1"/>
          </p:cNvCxnSpPr>
          <p:nvPr/>
        </p:nvCxnSpPr>
        <p:spPr bwMode="auto">
          <a:xfrm rot="10800000">
            <a:off x="6731000" y="4314825"/>
            <a:ext cx="7112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5" name="TextBox 22"/>
          <p:cNvSpPr txBox="1">
            <a:spLocks noChangeArrowheads="1"/>
          </p:cNvSpPr>
          <p:nvPr/>
        </p:nvSpPr>
        <p:spPr bwMode="auto">
          <a:xfrm>
            <a:off x="7518400" y="4106863"/>
            <a:ext cx="162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5</a:t>
            </a:r>
          </a:p>
        </p:txBody>
      </p:sp>
      <p:sp>
        <p:nvSpPr>
          <p:cNvPr id="14356" name="TextBox 23"/>
          <p:cNvSpPr txBox="1">
            <a:spLocks noChangeArrowheads="1"/>
          </p:cNvSpPr>
          <p:nvPr/>
        </p:nvSpPr>
        <p:spPr bwMode="auto">
          <a:xfrm>
            <a:off x="7518400" y="617538"/>
            <a:ext cx="162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cxnSp>
        <p:nvCxnSpPr>
          <p:cNvPr id="14357" name="Straight Connector 24"/>
          <p:cNvCxnSpPr>
            <a:cxnSpLocks noChangeShapeType="1"/>
          </p:cNvCxnSpPr>
          <p:nvPr/>
        </p:nvCxnSpPr>
        <p:spPr bwMode="auto">
          <a:xfrm rot="10800000">
            <a:off x="7332663" y="827088"/>
            <a:ext cx="2032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8" name="Straight Connector 36"/>
          <p:cNvCxnSpPr>
            <a:cxnSpLocks noChangeShapeType="1"/>
          </p:cNvCxnSpPr>
          <p:nvPr/>
        </p:nvCxnSpPr>
        <p:spPr bwMode="auto">
          <a:xfrm rot="5400000">
            <a:off x="3937794" y="2053432"/>
            <a:ext cx="1174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Straight Connector 42"/>
          <p:cNvCxnSpPr>
            <a:cxnSpLocks noChangeShapeType="1"/>
          </p:cNvCxnSpPr>
          <p:nvPr/>
        </p:nvCxnSpPr>
        <p:spPr bwMode="auto">
          <a:xfrm rot="5400000">
            <a:off x="4691856" y="2048669"/>
            <a:ext cx="11747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0" name="Straight Connector 44"/>
          <p:cNvCxnSpPr>
            <a:cxnSpLocks noChangeShapeType="1"/>
          </p:cNvCxnSpPr>
          <p:nvPr/>
        </p:nvCxnSpPr>
        <p:spPr bwMode="auto">
          <a:xfrm rot="5400000">
            <a:off x="5258594" y="2053432"/>
            <a:ext cx="1174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1" name="Straight Connector 45"/>
          <p:cNvCxnSpPr>
            <a:cxnSpLocks noChangeShapeType="1"/>
          </p:cNvCxnSpPr>
          <p:nvPr/>
        </p:nvCxnSpPr>
        <p:spPr bwMode="auto">
          <a:xfrm rot="5400000">
            <a:off x="5682456" y="2048669"/>
            <a:ext cx="11747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2" name="Straight Connector 46"/>
          <p:cNvCxnSpPr>
            <a:cxnSpLocks noChangeShapeType="1"/>
          </p:cNvCxnSpPr>
          <p:nvPr/>
        </p:nvCxnSpPr>
        <p:spPr bwMode="auto">
          <a:xfrm rot="5400000">
            <a:off x="6172994" y="2043907"/>
            <a:ext cx="1174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102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map4e_fig_10_06_02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92100"/>
            <a:ext cx="557053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87" name="Straight Connector 4"/>
          <p:cNvCxnSpPr>
            <a:cxnSpLocks noChangeShapeType="1"/>
          </p:cNvCxnSpPr>
          <p:nvPr/>
        </p:nvCxnSpPr>
        <p:spPr bwMode="auto">
          <a:xfrm rot="10800000">
            <a:off x="4919663" y="995363"/>
            <a:ext cx="23368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7272338" y="769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10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439863" y="1531938"/>
            <a:ext cx="439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cxnSp>
        <p:nvCxnSpPr>
          <p:cNvPr id="16390" name="Straight Connector 7"/>
          <p:cNvCxnSpPr>
            <a:cxnSpLocks noChangeShapeType="1"/>
          </p:cNvCxnSpPr>
          <p:nvPr/>
        </p:nvCxnSpPr>
        <p:spPr bwMode="auto">
          <a:xfrm rot="10800000">
            <a:off x="1735138" y="1736725"/>
            <a:ext cx="2481262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4371975" y="242888"/>
            <a:ext cx="1300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SUPERIOR</a:t>
            </a:r>
          </a:p>
        </p:txBody>
      </p:sp>
      <p:cxnSp>
        <p:nvCxnSpPr>
          <p:cNvPr id="16392" name="Straight Connector 9"/>
          <p:cNvCxnSpPr>
            <a:cxnSpLocks noChangeShapeType="1"/>
          </p:cNvCxnSpPr>
          <p:nvPr/>
        </p:nvCxnSpPr>
        <p:spPr bwMode="auto">
          <a:xfrm rot="10800000">
            <a:off x="6408738" y="2281238"/>
            <a:ext cx="8477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7272338" y="20574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11</a:t>
            </a:r>
          </a:p>
        </p:txBody>
      </p:sp>
      <p:cxnSp>
        <p:nvCxnSpPr>
          <p:cNvPr id="16394" name="Straight Connector 11"/>
          <p:cNvCxnSpPr>
            <a:cxnSpLocks noChangeShapeType="1"/>
          </p:cNvCxnSpPr>
          <p:nvPr/>
        </p:nvCxnSpPr>
        <p:spPr bwMode="auto">
          <a:xfrm rot="10800000">
            <a:off x="6138863" y="3289300"/>
            <a:ext cx="11176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7272338" y="306546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12</a:t>
            </a:r>
          </a:p>
        </p:txBody>
      </p:sp>
      <p:cxnSp>
        <p:nvCxnSpPr>
          <p:cNvPr id="16396" name="Straight Connector 13"/>
          <p:cNvCxnSpPr>
            <a:cxnSpLocks noChangeShapeType="1"/>
          </p:cNvCxnSpPr>
          <p:nvPr/>
        </p:nvCxnSpPr>
        <p:spPr bwMode="auto">
          <a:xfrm rot="10800000">
            <a:off x="5283200" y="4103688"/>
            <a:ext cx="1973263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7" name="TextBox 14"/>
          <p:cNvSpPr txBox="1">
            <a:spLocks noChangeArrowheads="1"/>
          </p:cNvSpPr>
          <p:nvPr/>
        </p:nvSpPr>
        <p:spPr bwMode="auto">
          <a:xfrm>
            <a:off x="7272338" y="387826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13</a:t>
            </a:r>
          </a:p>
        </p:txBody>
      </p:sp>
      <p:cxnSp>
        <p:nvCxnSpPr>
          <p:cNvPr id="16398" name="Straight Connector 15"/>
          <p:cNvCxnSpPr>
            <a:cxnSpLocks noChangeShapeType="1"/>
          </p:cNvCxnSpPr>
          <p:nvPr/>
        </p:nvCxnSpPr>
        <p:spPr bwMode="auto">
          <a:xfrm rot="10800000">
            <a:off x="5910263" y="4935538"/>
            <a:ext cx="1346200" cy="469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9" name="TextBox 16"/>
          <p:cNvSpPr txBox="1">
            <a:spLocks noChangeArrowheads="1"/>
          </p:cNvSpPr>
          <p:nvPr/>
        </p:nvSpPr>
        <p:spPr bwMode="auto">
          <a:xfrm>
            <a:off x="7272338" y="52578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14</a:t>
            </a:r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1439863" y="2286000"/>
            <a:ext cx="439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cxnSp>
        <p:nvCxnSpPr>
          <p:cNvPr id="16401" name="Straight Connector 19"/>
          <p:cNvCxnSpPr>
            <a:cxnSpLocks noChangeShapeType="1"/>
          </p:cNvCxnSpPr>
          <p:nvPr/>
        </p:nvCxnSpPr>
        <p:spPr bwMode="auto">
          <a:xfrm rot="10800000">
            <a:off x="1735138" y="2506663"/>
            <a:ext cx="17113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2" name="TextBox 20"/>
          <p:cNvSpPr txBox="1">
            <a:spLocks noChangeArrowheads="1"/>
          </p:cNvSpPr>
          <p:nvPr/>
        </p:nvSpPr>
        <p:spPr bwMode="auto">
          <a:xfrm>
            <a:off x="1439863" y="2903538"/>
            <a:ext cx="439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cxnSp>
        <p:nvCxnSpPr>
          <p:cNvPr id="16403" name="Straight Connector 21"/>
          <p:cNvCxnSpPr>
            <a:cxnSpLocks noChangeShapeType="1"/>
          </p:cNvCxnSpPr>
          <p:nvPr/>
        </p:nvCxnSpPr>
        <p:spPr bwMode="auto">
          <a:xfrm rot="10800000" flipV="1">
            <a:off x="1735138" y="3116263"/>
            <a:ext cx="1701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4" name="TextBox 22"/>
          <p:cNvSpPr txBox="1">
            <a:spLocks noChangeArrowheads="1"/>
          </p:cNvSpPr>
          <p:nvPr/>
        </p:nvSpPr>
        <p:spPr bwMode="auto">
          <a:xfrm>
            <a:off x="1439863" y="3421063"/>
            <a:ext cx="439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cxnSp>
        <p:nvCxnSpPr>
          <p:cNvPr id="16405" name="Straight Connector 23"/>
          <p:cNvCxnSpPr>
            <a:cxnSpLocks noChangeShapeType="1"/>
          </p:cNvCxnSpPr>
          <p:nvPr/>
        </p:nvCxnSpPr>
        <p:spPr bwMode="auto">
          <a:xfrm rot="10800000" flipV="1">
            <a:off x="1744663" y="3208338"/>
            <a:ext cx="2471737" cy="4413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6" name="TextBox 24"/>
          <p:cNvSpPr txBox="1">
            <a:spLocks noChangeArrowheads="1"/>
          </p:cNvSpPr>
          <p:nvPr/>
        </p:nvSpPr>
        <p:spPr bwMode="auto">
          <a:xfrm>
            <a:off x="1439863" y="3683000"/>
            <a:ext cx="439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5</a:t>
            </a:r>
          </a:p>
        </p:txBody>
      </p:sp>
      <p:cxnSp>
        <p:nvCxnSpPr>
          <p:cNvPr id="16407" name="Straight Connector 25"/>
          <p:cNvCxnSpPr>
            <a:cxnSpLocks noChangeShapeType="1"/>
          </p:cNvCxnSpPr>
          <p:nvPr/>
        </p:nvCxnSpPr>
        <p:spPr bwMode="auto">
          <a:xfrm rot="10800000">
            <a:off x="1735138" y="3886200"/>
            <a:ext cx="2447925" cy="1603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8" name="TextBox 26"/>
          <p:cNvSpPr txBox="1">
            <a:spLocks noChangeArrowheads="1"/>
          </p:cNvSpPr>
          <p:nvPr/>
        </p:nvSpPr>
        <p:spPr bwMode="auto">
          <a:xfrm>
            <a:off x="1439863" y="3979863"/>
            <a:ext cx="439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6</a:t>
            </a:r>
          </a:p>
        </p:txBody>
      </p:sp>
      <p:cxnSp>
        <p:nvCxnSpPr>
          <p:cNvPr id="16409" name="Straight Connector 27"/>
          <p:cNvCxnSpPr>
            <a:cxnSpLocks noChangeShapeType="1"/>
          </p:cNvCxnSpPr>
          <p:nvPr/>
        </p:nvCxnSpPr>
        <p:spPr bwMode="auto">
          <a:xfrm rot="10800000" flipV="1">
            <a:off x="1735138" y="4157663"/>
            <a:ext cx="20748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0" name="TextBox 28"/>
          <p:cNvSpPr txBox="1">
            <a:spLocks noChangeArrowheads="1"/>
          </p:cNvSpPr>
          <p:nvPr/>
        </p:nvSpPr>
        <p:spPr bwMode="auto">
          <a:xfrm>
            <a:off x="1439863" y="4267200"/>
            <a:ext cx="439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7</a:t>
            </a:r>
          </a:p>
        </p:txBody>
      </p:sp>
      <p:cxnSp>
        <p:nvCxnSpPr>
          <p:cNvPr id="16411" name="Straight Connector 29"/>
          <p:cNvCxnSpPr>
            <a:cxnSpLocks noChangeShapeType="1"/>
          </p:cNvCxnSpPr>
          <p:nvPr/>
        </p:nvCxnSpPr>
        <p:spPr bwMode="auto">
          <a:xfrm rot="10800000" flipV="1">
            <a:off x="1735138" y="4402138"/>
            <a:ext cx="2151062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2" name="TextBox 30"/>
          <p:cNvSpPr txBox="1">
            <a:spLocks noChangeArrowheads="1"/>
          </p:cNvSpPr>
          <p:nvPr/>
        </p:nvSpPr>
        <p:spPr bwMode="auto">
          <a:xfrm>
            <a:off x="1439863" y="5105400"/>
            <a:ext cx="439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8</a:t>
            </a:r>
          </a:p>
        </p:txBody>
      </p:sp>
      <p:cxnSp>
        <p:nvCxnSpPr>
          <p:cNvPr id="16413" name="Straight Connector 31"/>
          <p:cNvCxnSpPr>
            <a:cxnSpLocks noChangeShapeType="1"/>
          </p:cNvCxnSpPr>
          <p:nvPr/>
        </p:nvCxnSpPr>
        <p:spPr bwMode="auto">
          <a:xfrm rot="10800000" flipV="1">
            <a:off x="1735138" y="4960938"/>
            <a:ext cx="3421062" cy="323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4" name="TextBox 32"/>
          <p:cNvSpPr txBox="1">
            <a:spLocks noChangeArrowheads="1"/>
          </p:cNvSpPr>
          <p:nvPr/>
        </p:nvSpPr>
        <p:spPr bwMode="auto">
          <a:xfrm>
            <a:off x="1439863" y="5519738"/>
            <a:ext cx="439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9</a:t>
            </a:r>
          </a:p>
        </p:txBody>
      </p:sp>
      <p:cxnSp>
        <p:nvCxnSpPr>
          <p:cNvPr id="16415" name="Straight Connector 33"/>
          <p:cNvCxnSpPr>
            <a:cxnSpLocks noChangeShapeType="1"/>
          </p:cNvCxnSpPr>
          <p:nvPr/>
        </p:nvCxnSpPr>
        <p:spPr bwMode="auto">
          <a:xfrm rot="10800000">
            <a:off x="1735138" y="5699125"/>
            <a:ext cx="2481262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6" name="Straight Connector 54"/>
          <p:cNvCxnSpPr>
            <a:cxnSpLocks noChangeShapeType="1"/>
          </p:cNvCxnSpPr>
          <p:nvPr/>
        </p:nvCxnSpPr>
        <p:spPr bwMode="auto">
          <a:xfrm rot="16200000" flipH="1">
            <a:off x="4787900" y="3763963"/>
            <a:ext cx="931863" cy="617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7" name="Straight Connector 56"/>
          <p:cNvCxnSpPr>
            <a:cxnSpLocks noChangeShapeType="1"/>
          </p:cNvCxnSpPr>
          <p:nvPr/>
        </p:nvCxnSpPr>
        <p:spPr bwMode="auto">
          <a:xfrm flipV="1">
            <a:off x="4868863" y="3548063"/>
            <a:ext cx="134937" cy="920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8" name="Straight Connector 57"/>
          <p:cNvCxnSpPr>
            <a:cxnSpLocks noChangeShapeType="1"/>
          </p:cNvCxnSpPr>
          <p:nvPr/>
        </p:nvCxnSpPr>
        <p:spPr bwMode="auto">
          <a:xfrm flipV="1">
            <a:off x="5494338" y="4487863"/>
            <a:ext cx="136525" cy="920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9" name="Rectangle 61"/>
          <p:cNvSpPr>
            <a:spLocks noChangeArrowheads="1"/>
          </p:cNvSpPr>
          <p:nvPr/>
        </p:nvSpPr>
        <p:spPr bwMode="auto">
          <a:xfrm>
            <a:off x="4295775" y="5992813"/>
            <a:ext cx="1344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Lateral view</a:t>
            </a:r>
          </a:p>
        </p:txBody>
      </p:sp>
      <p:sp>
        <p:nvSpPr>
          <p:cNvPr id="16420" name="Rectangle 62"/>
          <p:cNvSpPr>
            <a:spLocks noChangeArrowheads="1"/>
          </p:cNvSpPr>
          <p:nvPr/>
        </p:nvSpPr>
        <p:spPr bwMode="auto">
          <a:xfrm>
            <a:off x="7275513" y="5500688"/>
            <a:ext cx="82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(Bone)</a:t>
            </a:r>
          </a:p>
        </p:txBody>
      </p:sp>
      <p:sp>
        <p:nvSpPr>
          <p:cNvPr id="16421" name="Rectangle 63"/>
          <p:cNvSpPr>
            <a:spLocks noChangeArrowheads="1"/>
          </p:cNvSpPr>
          <p:nvPr/>
        </p:nvSpPr>
        <p:spPr bwMode="auto">
          <a:xfrm>
            <a:off x="2035175" y="3570288"/>
            <a:ext cx="82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(Bone)</a:t>
            </a:r>
          </a:p>
        </p:txBody>
      </p:sp>
      <p:sp>
        <p:nvSpPr>
          <p:cNvPr id="16422" name="Rectangle 64"/>
          <p:cNvSpPr>
            <a:spLocks noChangeArrowheads="1"/>
          </p:cNvSpPr>
          <p:nvPr/>
        </p:nvSpPr>
        <p:spPr bwMode="auto">
          <a:xfrm>
            <a:off x="2035175" y="137795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(Bone)</a:t>
            </a:r>
          </a:p>
        </p:txBody>
      </p:sp>
      <p:sp>
        <p:nvSpPr>
          <p:cNvPr id="16423" name="Rectangle 65"/>
          <p:cNvSpPr>
            <a:spLocks noChangeArrowheads="1"/>
          </p:cNvSpPr>
          <p:nvPr/>
        </p:nvSpPr>
        <p:spPr bwMode="auto">
          <a:xfrm>
            <a:off x="1636713" y="692150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POSTERIOR</a:t>
            </a:r>
          </a:p>
        </p:txBody>
      </p:sp>
    </p:spTree>
    <p:extLst>
      <p:ext uri="{BB962C8B-B14F-4D97-AF65-F5344CB8AC3E}">
        <p14:creationId xmlns:p14="http://schemas.microsoft.com/office/powerpoint/2010/main" val="31488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llen2e_10_06_bottom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686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allen2e_10_06_bottom_li</a:t>
            </a:r>
          </a:p>
        </p:txBody>
      </p:sp>
    </p:spTree>
    <p:extLst>
      <p:ext uri="{BB962C8B-B14F-4D97-AF65-F5344CB8AC3E}">
        <p14:creationId xmlns:p14="http://schemas.microsoft.com/office/powerpoint/2010/main" val="233501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map4e_fig_10_08_03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92100"/>
            <a:ext cx="5826125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1" name="Straight Connector 4"/>
          <p:cNvCxnSpPr>
            <a:cxnSpLocks noChangeShapeType="1"/>
          </p:cNvCxnSpPr>
          <p:nvPr/>
        </p:nvCxnSpPr>
        <p:spPr bwMode="auto">
          <a:xfrm rot="10800000" flipV="1">
            <a:off x="5316538" y="2554288"/>
            <a:ext cx="9144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6265863" y="2336800"/>
            <a:ext cx="439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7</a:t>
            </a:r>
          </a:p>
        </p:txBody>
      </p:sp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1574800" y="5999163"/>
            <a:ext cx="1871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(a) Anterior view</a:t>
            </a: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4198938" y="5999163"/>
            <a:ext cx="190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(b) Posterior view</a:t>
            </a:r>
          </a:p>
        </p:txBody>
      </p:sp>
      <p:cxnSp>
        <p:nvCxnSpPr>
          <p:cNvPr id="22535" name="Straight Connector 18"/>
          <p:cNvCxnSpPr>
            <a:cxnSpLocks noChangeShapeType="1"/>
          </p:cNvCxnSpPr>
          <p:nvPr/>
        </p:nvCxnSpPr>
        <p:spPr bwMode="auto">
          <a:xfrm rot="10800000">
            <a:off x="3970338" y="903288"/>
            <a:ext cx="8382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6" name="TextBox 19"/>
          <p:cNvSpPr txBox="1">
            <a:spLocks noChangeArrowheads="1"/>
          </p:cNvSpPr>
          <p:nvPr/>
        </p:nvSpPr>
        <p:spPr bwMode="auto">
          <a:xfrm>
            <a:off x="3332163" y="693738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1</a:t>
            </a:r>
          </a:p>
        </p:txBody>
      </p:sp>
      <p:cxnSp>
        <p:nvCxnSpPr>
          <p:cNvPr id="22537" name="Straight Connector 20"/>
          <p:cNvCxnSpPr>
            <a:cxnSpLocks noChangeShapeType="1"/>
          </p:cNvCxnSpPr>
          <p:nvPr/>
        </p:nvCxnSpPr>
        <p:spPr bwMode="auto">
          <a:xfrm rot="10800000">
            <a:off x="2760663" y="908050"/>
            <a:ext cx="84613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TextBox 23"/>
          <p:cNvSpPr txBox="1">
            <a:spLocks noChangeArrowheads="1"/>
          </p:cNvSpPr>
          <p:nvPr/>
        </p:nvSpPr>
        <p:spPr bwMode="auto">
          <a:xfrm>
            <a:off x="3649663" y="5316538"/>
            <a:ext cx="439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6</a:t>
            </a:r>
          </a:p>
        </p:txBody>
      </p:sp>
      <p:sp>
        <p:nvSpPr>
          <p:cNvPr id="22539" name="Rectangle 26"/>
          <p:cNvSpPr>
            <a:spLocks noChangeArrowheads="1"/>
          </p:cNvSpPr>
          <p:nvPr/>
        </p:nvSpPr>
        <p:spPr bwMode="auto">
          <a:xfrm>
            <a:off x="3244850" y="5713413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MEDIAL</a:t>
            </a:r>
          </a:p>
        </p:txBody>
      </p:sp>
      <p:sp>
        <p:nvSpPr>
          <p:cNvPr id="22540" name="Rectangle 27"/>
          <p:cNvSpPr>
            <a:spLocks noChangeArrowheads="1"/>
          </p:cNvSpPr>
          <p:nvPr/>
        </p:nvSpPr>
        <p:spPr bwMode="auto">
          <a:xfrm>
            <a:off x="3160713" y="150813"/>
            <a:ext cx="1300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SUPERIOR</a:t>
            </a:r>
          </a:p>
        </p:txBody>
      </p:sp>
      <p:cxnSp>
        <p:nvCxnSpPr>
          <p:cNvPr id="22541" name="Straight Connector 31"/>
          <p:cNvCxnSpPr>
            <a:cxnSpLocks noChangeShapeType="1"/>
          </p:cNvCxnSpPr>
          <p:nvPr/>
        </p:nvCxnSpPr>
        <p:spPr bwMode="auto">
          <a:xfrm rot="10800000">
            <a:off x="3970338" y="5526088"/>
            <a:ext cx="9398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Straight Connector 32"/>
          <p:cNvCxnSpPr>
            <a:cxnSpLocks noChangeShapeType="1"/>
          </p:cNvCxnSpPr>
          <p:nvPr/>
        </p:nvCxnSpPr>
        <p:spPr bwMode="auto">
          <a:xfrm rot="10800000">
            <a:off x="2684463" y="5530850"/>
            <a:ext cx="92233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Straight Connector 36"/>
          <p:cNvCxnSpPr>
            <a:cxnSpLocks noChangeShapeType="1"/>
          </p:cNvCxnSpPr>
          <p:nvPr/>
        </p:nvCxnSpPr>
        <p:spPr bwMode="auto">
          <a:xfrm rot="10800000">
            <a:off x="3970338" y="1106488"/>
            <a:ext cx="8382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4" name="TextBox 37"/>
          <p:cNvSpPr txBox="1">
            <a:spLocks noChangeArrowheads="1"/>
          </p:cNvSpPr>
          <p:nvPr/>
        </p:nvSpPr>
        <p:spPr bwMode="auto">
          <a:xfrm>
            <a:off x="3332163" y="896938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2</a:t>
            </a:r>
          </a:p>
        </p:txBody>
      </p:sp>
      <p:cxnSp>
        <p:nvCxnSpPr>
          <p:cNvPr id="22545" name="Straight Connector 38"/>
          <p:cNvCxnSpPr>
            <a:cxnSpLocks noChangeShapeType="1"/>
          </p:cNvCxnSpPr>
          <p:nvPr/>
        </p:nvCxnSpPr>
        <p:spPr bwMode="auto">
          <a:xfrm rot="10800000">
            <a:off x="2760663" y="1111250"/>
            <a:ext cx="84613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6" name="Straight Connector 68"/>
          <p:cNvCxnSpPr>
            <a:cxnSpLocks noChangeShapeType="1"/>
          </p:cNvCxnSpPr>
          <p:nvPr/>
        </p:nvCxnSpPr>
        <p:spPr bwMode="auto">
          <a:xfrm rot="10800000">
            <a:off x="3962400" y="1319213"/>
            <a:ext cx="8382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7" name="TextBox 69"/>
          <p:cNvSpPr txBox="1">
            <a:spLocks noChangeArrowheads="1"/>
          </p:cNvSpPr>
          <p:nvPr/>
        </p:nvSpPr>
        <p:spPr bwMode="auto">
          <a:xfrm>
            <a:off x="3322638" y="1109663"/>
            <a:ext cx="906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3</a:t>
            </a:r>
          </a:p>
        </p:txBody>
      </p:sp>
      <p:cxnSp>
        <p:nvCxnSpPr>
          <p:cNvPr id="22548" name="Straight Connector 70"/>
          <p:cNvCxnSpPr>
            <a:cxnSpLocks noChangeShapeType="1"/>
          </p:cNvCxnSpPr>
          <p:nvPr/>
        </p:nvCxnSpPr>
        <p:spPr bwMode="auto">
          <a:xfrm rot="10800000">
            <a:off x="2751138" y="1323975"/>
            <a:ext cx="8477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9" name="Straight Connector 71"/>
          <p:cNvCxnSpPr>
            <a:cxnSpLocks noChangeShapeType="1"/>
          </p:cNvCxnSpPr>
          <p:nvPr/>
        </p:nvCxnSpPr>
        <p:spPr bwMode="auto">
          <a:xfrm rot="10800000">
            <a:off x="3979863" y="1665288"/>
            <a:ext cx="9810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TextBox 72"/>
          <p:cNvSpPr txBox="1">
            <a:spLocks noChangeArrowheads="1"/>
          </p:cNvSpPr>
          <p:nvPr/>
        </p:nvSpPr>
        <p:spPr bwMode="auto">
          <a:xfrm>
            <a:off x="3314700" y="1455738"/>
            <a:ext cx="906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4</a:t>
            </a:r>
          </a:p>
        </p:txBody>
      </p:sp>
      <p:cxnSp>
        <p:nvCxnSpPr>
          <p:cNvPr id="22551" name="Straight Connector 73"/>
          <p:cNvCxnSpPr>
            <a:cxnSpLocks noChangeShapeType="1"/>
          </p:cNvCxnSpPr>
          <p:nvPr/>
        </p:nvCxnSpPr>
        <p:spPr bwMode="auto">
          <a:xfrm rot="10800000">
            <a:off x="2573338" y="1671638"/>
            <a:ext cx="10160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2" name="TextBox 78"/>
          <p:cNvSpPr txBox="1">
            <a:spLocks noChangeArrowheads="1"/>
          </p:cNvSpPr>
          <p:nvPr/>
        </p:nvSpPr>
        <p:spPr bwMode="auto">
          <a:xfrm>
            <a:off x="3649663" y="5054600"/>
            <a:ext cx="439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5</a:t>
            </a:r>
          </a:p>
        </p:txBody>
      </p:sp>
      <p:cxnSp>
        <p:nvCxnSpPr>
          <p:cNvPr id="22553" name="Straight Connector 79"/>
          <p:cNvCxnSpPr>
            <a:cxnSpLocks noChangeShapeType="1"/>
          </p:cNvCxnSpPr>
          <p:nvPr/>
        </p:nvCxnSpPr>
        <p:spPr bwMode="auto">
          <a:xfrm rot="10800000">
            <a:off x="3970338" y="5264150"/>
            <a:ext cx="8636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4" name="Straight Connector 80"/>
          <p:cNvCxnSpPr>
            <a:cxnSpLocks noChangeShapeType="1"/>
          </p:cNvCxnSpPr>
          <p:nvPr/>
        </p:nvCxnSpPr>
        <p:spPr bwMode="auto">
          <a:xfrm rot="10800000">
            <a:off x="2827338" y="5270500"/>
            <a:ext cx="779462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5" name="Straight Connector 86"/>
          <p:cNvCxnSpPr>
            <a:cxnSpLocks noChangeShapeType="1"/>
          </p:cNvCxnSpPr>
          <p:nvPr/>
        </p:nvCxnSpPr>
        <p:spPr bwMode="auto">
          <a:xfrm rot="10800000">
            <a:off x="5240338" y="2071688"/>
            <a:ext cx="9906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6" name="TextBox 87"/>
          <p:cNvSpPr txBox="1">
            <a:spLocks noChangeArrowheads="1"/>
          </p:cNvSpPr>
          <p:nvPr/>
        </p:nvSpPr>
        <p:spPr bwMode="auto">
          <a:xfrm>
            <a:off x="6265863" y="1854200"/>
            <a:ext cx="220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Gluteal tuberosity</a:t>
            </a:r>
          </a:p>
        </p:txBody>
      </p:sp>
      <p:cxnSp>
        <p:nvCxnSpPr>
          <p:cNvPr id="22557" name="Straight Connector 89"/>
          <p:cNvCxnSpPr>
            <a:cxnSpLocks noChangeShapeType="1"/>
          </p:cNvCxnSpPr>
          <p:nvPr/>
        </p:nvCxnSpPr>
        <p:spPr bwMode="auto">
          <a:xfrm rot="10800000" flipV="1">
            <a:off x="5580063" y="4772025"/>
            <a:ext cx="650875" cy="4937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8" name="TextBox 90"/>
          <p:cNvSpPr txBox="1">
            <a:spLocks noChangeArrowheads="1"/>
          </p:cNvSpPr>
          <p:nvPr/>
        </p:nvSpPr>
        <p:spPr bwMode="auto">
          <a:xfrm>
            <a:off x="6265863" y="4554538"/>
            <a:ext cx="439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8</a:t>
            </a:r>
          </a:p>
        </p:txBody>
      </p:sp>
      <p:cxnSp>
        <p:nvCxnSpPr>
          <p:cNvPr id="22559" name="Straight Connector 91"/>
          <p:cNvCxnSpPr>
            <a:cxnSpLocks noChangeShapeType="1"/>
          </p:cNvCxnSpPr>
          <p:nvPr/>
        </p:nvCxnSpPr>
        <p:spPr bwMode="auto">
          <a:xfrm rot="10800000" flipV="1">
            <a:off x="5570538" y="5435600"/>
            <a:ext cx="652462" cy="936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0" name="TextBox 92"/>
          <p:cNvSpPr txBox="1">
            <a:spLocks noChangeArrowheads="1"/>
          </p:cNvSpPr>
          <p:nvPr/>
        </p:nvSpPr>
        <p:spPr bwMode="auto">
          <a:xfrm>
            <a:off x="6265863" y="5232400"/>
            <a:ext cx="439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9</a:t>
            </a:r>
          </a:p>
        </p:txBody>
      </p:sp>
      <p:cxnSp>
        <p:nvCxnSpPr>
          <p:cNvPr id="22561" name="Straight Connector 93"/>
          <p:cNvCxnSpPr>
            <a:cxnSpLocks noChangeShapeType="1"/>
          </p:cNvCxnSpPr>
          <p:nvPr/>
        </p:nvCxnSpPr>
        <p:spPr bwMode="auto">
          <a:xfrm rot="10800000" flipV="1">
            <a:off x="5224463" y="5214938"/>
            <a:ext cx="99060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2" name="TextBox 94"/>
          <p:cNvSpPr txBox="1">
            <a:spLocks noChangeArrowheads="1"/>
          </p:cNvSpPr>
          <p:nvPr/>
        </p:nvSpPr>
        <p:spPr bwMode="auto">
          <a:xfrm>
            <a:off x="6265863" y="4953000"/>
            <a:ext cx="220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Intercondylar fossa</a:t>
            </a:r>
          </a:p>
        </p:txBody>
      </p:sp>
    </p:spTree>
    <p:extLst>
      <p:ext uri="{BB962C8B-B14F-4D97-AF65-F5344CB8AC3E}">
        <p14:creationId xmlns:p14="http://schemas.microsoft.com/office/powerpoint/2010/main" val="287014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map4e_fig_10_09_02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92100"/>
            <a:ext cx="575945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0"/>
          <p:cNvSpPr txBox="1">
            <a:spLocks noChangeArrowheads="1"/>
          </p:cNvSpPr>
          <p:nvPr/>
        </p:nvSpPr>
        <p:spPr bwMode="auto">
          <a:xfrm>
            <a:off x="2717800" y="6045200"/>
            <a:ext cx="1871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(a) Anterior view</a:t>
            </a:r>
          </a:p>
        </p:txBody>
      </p:sp>
      <p:sp>
        <p:nvSpPr>
          <p:cNvPr id="24580" name="TextBox 11"/>
          <p:cNvSpPr txBox="1">
            <a:spLocks noChangeArrowheads="1"/>
          </p:cNvSpPr>
          <p:nvPr/>
        </p:nvSpPr>
        <p:spPr bwMode="auto">
          <a:xfrm>
            <a:off x="5680075" y="6045200"/>
            <a:ext cx="190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(b) Posterior view</a:t>
            </a:r>
          </a:p>
        </p:txBody>
      </p:sp>
      <p:cxnSp>
        <p:nvCxnSpPr>
          <p:cNvPr id="24581" name="Straight Connector 7"/>
          <p:cNvCxnSpPr>
            <a:cxnSpLocks noChangeShapeType="1"/>
          </p:cNvCxnSpPr>
          <p:nvPr/>
        </p:nvCxnSpPr>
        <p:spPr bwMode="auto">
          <a:xfrm rot="10800000">
            <a:off x="2471738" y="1216025"/>
            <a:ext cx="8382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2" name="TextBox 19"/>
          <p:cNvSpPr txBox="1">
            <a:spLocks noChangeArrowheads="1"/>
          </p:cNvSpPr>
          <p:nvPr/>
        </p:nvSpPr>
        <p:spPr bwMode="auto">
          <a:xfrm>
            <a:off x="1833563" y="1006475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1</a:t>
            </a:r>
          </a:p>
        </p:txBody>
      </p:sp>
      <p:sp>
        <p:nvSpPr>
          <p:cNvPr id="24583" name="TextBox 23"/>
          <p:cNvSpPr txBox="1">
            <a:spLocks noChangeArrowheads="1"/>
          </p:cNvSpPr>
          <p:nvPr/>
        </p:nvSpPr>
        <p:spPr bwMode="auto">
          <a:xfrm>
            <a:off x="4640263" y="2395538"/>
            <a:ext cx="104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Anterior</a:t>
            </a:r>
          </a:p>
          <a:p>
            <a:r>
              <a:rPr lang="en-US" altLang="en-US" sz="1800"/>
              <a:t>border</a:t>
            </a:r>
          </a:p>
        </p:txBody>
      </p:sp>
      <p:sp>
        <p:nvSpPr>
          <p:cNvPr id="24584" name="Rectangle 26"/>
          <p:cNvSpPr>
            <a:spLocks noChangeArrowheads="1"/>
          </p:cNvSpPr>
          <p:nvPr/>
        </p:nvSpPr>
        <p:spPr bwMode="auto">
          <a:xfrm>
            <a:off x="4564063" y="5738813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MEDIAL</a:t>
            </a:r>
          </a:p>
        </p:txBody>
      </p:sp>
      <p:sp>
        <p:nvSpPr>
          <p:cNvPr id="24585" name="Rectangle 27"/>
          <p:cNvSpPr>
            <a:spLocks noChangeArrowheads="1"/>
          </p:cNvSpPr>
          <p:nvPr/>
        </p:nvSpPr>
        <p:spPr bwMode="auto">
          <a:xfrm>
            <a:off x="4456113" y="269875"/>
            <a:ext cx="1300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SUPERIOR</a:t>
            </a:r>
          </a:p>
        </p:txBody>
      </p:sp>
      <p:cxnSp>
        <p:nvCxnSpPr>
          <p:cNvPr id="24586" name="Straight Connector 15"/>
          <p:cNvCxnSpPr>
            <a:cxnSpLocks noChangeShapeType="1"/>
          </p:cNvCxnSpPr>
          <p:nvPr/>
        </p:nvCxnSpPr>
        <p:spPr bwMode="auto">
          <a:xfrm rot="10800000">
            <a:off x="2471738" y="1639888"/>
            <a:ext cx="7112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7" name="TextBox 37"/>
          <p:cNvSpPr txBox="1">
            <a:spLocks noChangeArrowheads="1"/>
          </p:cNvSpPr>
          <p:nvPr/>
        </p:nvSpPr>
        <p:spPr bwMode="auto">
          <a:xfrm>
            <a:off x="1825625" y="142240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2</a:t>
            </a:r>
          </a:p>
        </p:txBody>
      </p:sp>
      <p:cxnSp>
        <p:nvCxnSpPr>
          <p:cNvPr id="24588" name="Straight Connector 18"/>
          <p:cNvCxnSpPr>
            <a:cxnSpLocks noChangeShapeType="1"/>
          </p:cNvCxnSpPr>
          <p:nvPr/>
        </p:nvCxnSpPr>
        <p:spPr bwMode="auto">
          <a:xfrm rot="10800000">
            <a:off x="2481263" y="3267075"/>
            <a:ext cx="8382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TextBox 69"/>
          <p:cNvSpPr txBox="1">
            <a:spLocks noChangeArrowheads="1"/>
          </p:cNvSpPr>
          <p:nvPr/>
        </p:nvSpPr>
        <p:spPr bwMode="auto">
          <a:xfrm>
            <a:off x="1857375" y="3065463"/>
            <a:ext cx="906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3</a:t>
            </a:r>
          </a:p>
        </p:txBody>
      </p:sp>
      <p:cxnSp>
        <p:nvCxnSpPr>
          <p:cNvPr id="24590" name="Straight Connector 21"/>
          <p:cNvCxnSpPr>
            <a:cxnSpLocks noChangeShapeType="1"/>
          </p:cNvCxnSpPr>
          <p:nvPr/>
        </p:nvCxnSpPr>
        <p:spPr bwMode="auto">
          <a:xfrm rot="10800000">
            <a:off x="5232400" y="1190625"/>
            <a:ext cx="98107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1" name="TextBox 72"/>
          <p:cNvSpPr txBox="1">
            <a:spLocks noChangeArrowheads="1"/>
          </p:cNvSpPr>
          <p:nvPr/>
        </p:nvSpPr>
        <p:spPr bwMode="auto">
          <a:xfrm>
            <a:off x="4567238" y="981075"/>
            <a:ext cx="906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5</a:t>
            </a:r>
          </a:p>
        </p:txBody>
      </p:sp>
      <p:cxnSp>
        <p:nvCxnSpPr>
          <p:cNvPr id="24592" name="Straight Connector 23"/>
          <p:cNvCxnSpPr>
            <a:cxnSpLocks noChangeShapeType="1"/>
          </p:cNvCxnSpPr>
          <p:nvPr/>
        </p:nvCxnSpPr>
        <p:spPr bwMode="auto">
          <a:xfrm rot="10800000">
            <a:off x="3825875" y="1196975"/>
            <a:ext cx="10160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3" name="TextBox 78"/>
          <p:cNvSpPr txBox="1">
            <a:spLocks noChangeArrowheads="1"/>
          </p:cNvSpPr>
          <p:nvPr/>
        </p:nvSpPr>
        <p:spPr bwMode="auto">
          <a:xfrm>
            <a:off x="4919663" y="5080000"/>
            <a:ext cx="439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8</a:t>
            </a:r>
          </a:p>
        </p:txBody>
      </p:sp>
      <p:cxnSp>
        <p:nvCxnSpPr>
          <p:cNvPr id="24594" name="Straight Connector 25"/>
          <p:cNvCxnSpPr>
            <a:cxnSpLocks noChangeShapeType="1"/>
          </p:cNvCxnSpPr>
          <p:nvPr/>
        </p:nvCxnSpPr>
        <p:spPr bwMode="auto">
          <a:xfrm rot="10800000">
            <a:off x="5240338" y="5289550"/>
            <a:ext cx="9239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Straight Connector 26"/>
          <p:cNvCxnSpPr>
            <a:cxnSpLocks noChangeShapeType="1"/>
          </p:cNvCxnSpPr>
          <p:nvPr/>
        </p:nvCxnSpPr>
        <p:spPr bwMode="auto">
          <a:xfrm rot="10800000">
            <a:off x="3970338" y="5302250"/>
            <a:ext cx="906462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Straight Connector 35"/>
          <p:cNvCxnSpPr>
            <a:cxnSpLocks noChangeShapeType="1"/>
          </p:cNvCxnSpPr>
          <p:nvPr/>
        </p:nvCxnSpPr>
        <p:spPr bwMode="auto">
          <a:xfrm rot="10800000">
            <a:off x="2506663" y="5441950"/>
            <a:ext cx="8382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7" name="TextBox 69"/>
          <p:cNvSpPr txBox="1">
            <a:spLocks noChangeArrowheads="1"/>
          </p:cNvSpPr>
          <p:nvPr/>
        </p:nvSpPr>
        <p:spPr bwMode="auto">
          <a:xfrm>
            <a:off x="1882775" y="5241925"/>
            <a:ext cx="906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4</a:t>
            </a:r>
          </a:p>
        </p:txBody>
      </p:sp>
      <p:sp>
        <p:nvSpPr>
          <p:cNvPr id="24598" name="TextBox 72"/>
          <p:cNvSpPr txBox="1">
            <a:spLocks noChangeArrowheads="1"/>
          </p:cNvSpPr>
          <p:nvPr/>
        </p:nvSpPr>
        <p:spPr bwMode="auto">
          <a:xfrm>
            <a:off x="4541838" y="1336675"/>
            <a:ext cx="906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6</a:t>
            </a:r>
          </a:p>
        </p:txBody>
      </p:sp>
      <p:cxnSp>
        <p:nvCxnSpPr>
          <p:cNvPr id="24599" name="Straight Connector 38"/>
          <p:cNvCxnSpPr>
            <a:cxnSpLocks noChangeShapeType="1"/>
          </p:cNvCxnSpPr>
          <p:nvPr/>
        </p:nvCxnSpPr>
        <p:spPr bwMode="auto">
          <a:xfrm rot="10800000">
            <a:off x="3624263" y="1554163"/>
            <a:ext cx="11922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0" name="Straight Connector 40"/>
          <p:cNvCxnSpPr>
            <a:cxnSpLocks noChangeShapeType="1"/>
          </p:cNvCxnSpPr>
          <p:nvPr/>
        </p:nvCxnSpPr>
        <p:spPr bwMode="auto">
          <a:xfrm rot="10800000" flipV="1">
            <a:off x="5283200" y="3435350"/>
            <a:ext cx="1117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1" name="TextBox 72"/>
          <p:cNvSpPr txBox="1">
            <a:spLocks noChangeArrowheads="1"/>
          </p:cNvSpPr>
          <p:nvPr/>
        </p:nvSpPr>
        <p:spPr bwMode="auto">
          <a:xfrm>
            <a:off x="4618038" y="3225800"/>
            <a:ext cx="906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7</a:t>
            </a:r>
          </a:p>
        </p:txBody>
      </p:sp>
      <p:cxnSp>
        <p:nvCxnSpPr>
          <p:cNvPr id="24602" name="Straight Connector 42"/>
          <p:cNvCxnSpPr>
            <a:cxnSpLocks noChangeShapeType="1"/>
          </p:cNvCxnSpPr>
          <p:nvPr/>
        </p:nvCxnSpPr>
        <p:spPr bwMode="auto">
          <a:xfrm rot="10800000">
            <a:off x="3683000" y="3443288"/>
            <a:ext cx="1209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3" name="Straight Connector 52"/>
          <p:cNvCxnSpPr>
            <a:cxnSpLocks noChangeShapeType="1"/>
          </p:cNvCxnSpPr>
          <p:nvPr/>
        </p:nvCxnSpPr>
        <p:spPr bwMode="auto">
          <a:xfrm flipV="1">
            <a:off x="6443663" y="804863"/>
            <a:ext cx="1074737" cy="279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4" name="TextBox 72"/>
          <p:cNvSpPr txBox="1">
            <a:spLocks noChangeArrowheads="1"/>
          </p:cNvSpPr>
          <p:nvPr/>
        </p:nvSpPr>
        <p:spPr bwMode="auto">
          <a:xfrm>
            <a:off x="7564438" y="431800"/>
            <a:ext cx="153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Intercondylar</a:t>
            </a:r>
          </a:p>
          <a:p>
            <a:r>
              <a:rPr lang="en-US" altLang="en-US" sz="1800"/>
              <a:t>eminence</a:t>
            </a:r>
          </a:p>
        </p:txBody>
      </p:sp>
      <p:cxnSp>
        <p:nvCxnSpPr>
          <p:cNvPr id="24605" name="Straight Connector 66"/>
          <p:cNvCxnSpPr>
            <a:cxnSpLocks noChangeShapeType="1"/>
          </p:cNvCxnSpPr>
          <p:nvPr/>
        </p:nvCxnSpPr>
        <p:spPr bwMode="auto">
          <a:xfrm rot="10800000">
            <a:off x="3708400" y="2619375"/>
            <a:ext cx="906463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6" name="Rectangle 14"/>
          <p:cNvSpPr>
            <a:spLocks noChangeArrowheads="1"/>
          </p:cNvSpPr>
          <p:nvPr/>
        </p:nvSpPr>
        <p:spPr bwMode="auto">
          <a:xfrm>
            <a:off x="1450975" y="3055938"/>
            <a:ext cx="82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(Bone)</a:t>
            </a:r>
          </a:p>
        </p:txBody>
      </p:sp>
      <p:sp>
        <p:nvSpPr>
          <p:cNvPr id="24607" name="Rectangle 14"/>
          <p:cNvSpPr>
            <a:spLocks noChangeArrowheads="1"/>
          </p:cNvSpPr>
          <p:nvPr/>
        </p:nvSpPr>
        <p:spPr bwMode="auto">
          <a:xfrm>
            <a:off x="4668838" y="34290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(Bone)</a:t>
            </a:r>
          </a:p>
        </p:txBody>
      </p:sp>
    </p:spTree>
    <p:extLst>
      <p:ext uri="{BB962C8B-B14F-4D97-AF65-F5344CB8AC3E}">
        <p14:creationId xmlns:p14="http://schemas.microsoft.com/office/powerpoint/2010/main" val="3408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map4e_fig_10_10a_02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292100"/>
            <a:ext cx="394335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6"/>
          <p:cNvSpPr txBox="1">
            <a:spLocks noChangeArrowheads="1"/>
          </p:cNvSpPr>
          <p:nvPr/>
        </p:nvSpPr>
        <p:spPr bwMode="auto">
          <a:xfrm>
            <a:off x="4125913" y="3419475"/>
            <a:ext cx="344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100"/>
              <a:t>IV</a:t>
            </a:r>
          </a:p>
        </p:txBody>
      </p:sp>
      <p:sp>
        <p:nvSpPr>
          <p:cNvPr id="26628" name="TextBox 14"/>
          <p:cNvSpPr txBox="1">
            <a:spLocks noChangeArrowheads="1"/>
          </p:cNvSpPr>
          <p:nvPr/>
        </p:nvSpPr>
        <p:spPr bwMode="auto">
          <a:xfrm>
            <a:off x="6067425" y="863600"/>
            <a:ext cx="39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cxnSp>
        <p:nvCxnSpPr>
          <p:cNvPr id="26629" name="Straight Connector 3"/>
          <p:cNvCxnSpPr>
            <a:cxnSpLocks noChangeShapeType="1"/>
          </p:cNvCxnSpPr>
          <p:nvPr/>
        </p:nvCxnSpPr>
        <p:spPr bwMode="auto">
          <a:xfrm rot="10800000">
            <a:off x="4527550" y="1084263"/>
            <a:ext cx="15430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Freeform 4"/>
          <p:cNvSpPr>
            <a:spLocks noChangeArrowheads="1"/>
          </p:cNvSpPr>
          <p:nvPr/>
        </p:nvSpPr>
        <p:spPr bwMode="auto">
          <a:xfrm flipH="1">
            <a:off x="6159500" y="4337050"/>
            <a:ext cx="304800" cy="1084263"/>
          </a:xfrm>
          <a:custGeom>
            <a:avLst/>
            <a:gdLst>
              <a:gd name="T0" fmla="*/ 304800 w 304800"/>
              <a:gd name="T1" fmla="*/ 0 h 1130300"/>
              <a:gd name="T2" fmla="*/ 0 w 304800"/>
              <a:gd name="T3" fmla="*/ 0 h 1130300"/>
              <a:gd name="T4" fmla="*/ 0 w 304800"/>
              <a:gd name="T5" fmla="*/ 880722 h 1130300"/>
              <a:gd name="T6" fmla="*/ 304800 w 304800"/>
              <a:gd name="T7" fmla="*/ 880722 h 1130300"/>
              <a:gd name="T8" fmla="*/ 304800 w 304800"/>
              <a:gd name="T9" fmla="*/ 880722 h 1130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1130300"/>
              <a:gd name="T17" fmla="*/ 304800 w 304800"/>
              <a:gd name="T18" fmla="*/ 1130300 h 1130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1130300">
                <a:moveTo>
                  <a:pt x="304800" y="0"/>
                </a:moveTo>
                <a:lnTo>
                  <a:pt x="0" y="0"/>
                </a:lnTo>
                <a:lnTo>
                  <a:pt x="0" y="1130300"/>
                </a:lnTo>
                <a:lnTo>
                  <a:pt x="304800" y="11303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Freeform 5"/>
          <p:cNvSpPr>
            <a:spLocks noChangeArrowheads="1"/>
          </p:cNvSpPr>
          <p:nvPr/>
        </p:nvSpPr>
        <p:spPr bwMode="auto">
          <a:xfrm flipH="1">
            <a:off x="6164263" y="3067050"/>
            <a:ext cx="304800" cy="1223963"/>
          </a:xfrm>
          <a:custGeom>
            <a:avLst/>
            <a:gdLst>
              <a:gd name="T0" fmla="*/ 304800 w 304800"/>
              <a:gd name="T1" fmla="*/ 0 h 1130300"/>
              <a:gd name="T2" fmla="*/ 0 w 304800"/>
              <a:gd name="T3" fmla="*/ 0 h 1130300"/>
              <a:gd name="T4" fmla="*/ 0 w 304800"/>
              <a:gd name="T5" fmla="*/ 1822388 h 1130300"/>
              <a:gd name="T6" fmla="*/ 304800 w 304800"/>
              <a:gd name="T7" fmla="*/ 1822388 h 1130300"/>
              <a:gd name="T8" fmla="*/ 304800 w 304800"/>
              <a:gd name="T9" fmla="*/ 1822388 h 1130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1130300"/>
              <a:gd name="T17" fmla="*/ 304800 w 304800"/>
              <a:gd name="T18" fmla="*/ 1130300 h 1130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1130300">
                <a:moveTo>
                  <a:pt x="304800" y="0"/>
                </a:moveTo>
                <a:lnTo>
                  <a:pt x="0" y="0"/>
                </a:lnTo>
                <a:lnTo>
                  <a:pt x="0" y="1130300"/>
                </a:lnTo>
                <a:lnTo>
                  <a:pt x="304800" y="11303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Freeform 6"/>
          <p:cNvSpPr>
            <a:spLocks noChangeArrowheads="1"/>
          </p:cNvSpPr>
          <p:nvPr/>
        </p:nvSpPr>
        <p:spPr bwMode="auto">
          <a:xfrm flipH="1">
            <a:off x="6169025" y="869950"/>
            <a:ext cx="304800" cy="2144713"/>
          </a:xfrm>
          <a:custGeom>
            <a:avLst/>
            <a:gdLst>
              <a:gd name="T0" fmla="*/ 304800 w 304800"/>
              <a:gd name="T1" fmla="*/ 0 h 1130300"/>
              <a:gd name="T2" fmla="*/ 0 w 304800"/>
              <a:gd name="T3" fmla="*/ 0 h 1130300"/>
              <a:gd name="T4" fmla="*/ 0 w 304800"/>
              <a:gd name="T5" fmla="*/ 52752927 h 1130300"/>
              <a:gd name="T6" fmla="*/ 304800 w 304800"/>
              <a:gd name="T7" fmla="*/ 52752927 h 1130300"/>
              <a:gd name="T8" fmla="*/ 304800 w 304800"/>
              <a:gd name="T9" fmla="*/ 52752927 h 1130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1130300"/>
              <a:gd name="T17" fmla="*/ 304800 w 304800"/>
              <a:gd name="T18" fmla="*/ 1130300 h 1130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1130300">
                <a:moveTo>
                  <a:pt x="304800" y="0"/>
                </a:moveTo>
                <a:lnTo>
                  <a:pt x="0" y="0"/>
                </a:lnTo>
                <a:lnTo>
                  <a:pt x="0" y="1130300"/>
                </a:lnTo>
                <a:lnTo>
                  <a:pt x="304800" y="11303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TextBox 14"/>
          <p:cNvSpPr txBox="1">
            <a:spLocks noChangeArrowheads="1"/>
          </p:cNvSpPr>
          <p:nvPr/>
        </p:nvSpPr>
        <p:spPr bwMode="auto">
          <a:xfrm>
            <a:off x="6067425" y="1460500"/>
            <a:ext cx="39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cxnSp>
        <p:nvCxnSpPr>
          <p:cNvPr id="26634" name="Straight Connector 9"/>
          <p:cNvCxnSpPr>
            <a:cxnSpLocks noChangeShapeType="1"/>
          </p:cNvCxnSpPr>
          <p:nvPr/>
        </p:nvCxnSpPr>
        <p:spPr bwMode="auto">
          <a:xfrm rot="10800000">
            <a:off x="4762500" y="1681163"/>
            <a:ext cx="13081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Straight Connector 11"/>
          <p:cNvCxnSpPr>
            <a:cxnSpLocks noChangeShapeType="1"/>
          </p:cNvCxnSpPr>
          <p:nvPr/>
        </p:nvCxnSpPr>
        <p:spPr bwMode="auto">
          <a:xfrm rot="10800000">
            <a:off x="4133850" y="3649663"/>
            <a:ext cx="1936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6" name="TextBox 14"/>
          <p:cNvSpPr txBox="1">
            <a:spLocks noChangeArrowheads="1"/>
          </p:cNvSpPr>
          <p:nvPr/>
        </p:nvSpPr>
        <p:spPr bwMode="auto">
          <a:xfrm>
            <a:off x="6067425" y="4584700"/>
            <a:ext cx="39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cxnSp>
        <p:nvCxnSpPr>
          <p:cNvPr id="26637" name="Straight Connector 13"/>
          <p:cNvCxnSpPr>
            <a:cxnSpLocks noChangeShapeType="1"/>
          </p:cNvCxnSpPr>
          <p:nvPr/>
        </p:nvCxnSpPr>
        <p:spPr bwMode="auto">
          <a:xfrm rot="10800000">
            <a:off x="4768850" y="4805363"/>
            <a:ext cx="1301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8" name="TextBox 14"/>
          <p:cNvSpPr txBox="1">
            <a:spLocks noChangeArrowheads="1"/>
          </p:cNvSpPr>
          <p:nvPr/>
        </p:nvSpPr>
        <p:spPr bwMode="auto">
          <a:xfrm>
            <a:off x="6067425" y="4813300"/>
            <a:ext cx="39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cxnSp>
        <p:nvCxnSpPr>
          <p:cNvPr id="26639" name="Straight Connector 15"/>
          <p:cNvCxnSpPr>
            <a:cxnSpLocks noChangeShapeType="1"/>
          </p:cNvCxnSpPr>
          <p:nvPr/>
        </p:nvCxnSpPr>
        <p:spPr bwMode="auto">
          <a:xfrm rot="10800000" flipV="1">
            <a:off x="4838700" y="5033963"/>
            <a:ext cx="1231900" cy="1603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0" name="TextBox 16"/>
          <p:cNvSpPr txBox="1">
            <a:spLocks noChangeArrowheads="1"/>
          </p:cNvSpPr>
          <p:nvPr/>
        </p:nvSpPr>
        <p:spPr bwMode="auto">
          <a:xfrm>
            <a:off x="6067425" y="5041900"/>
            <a:ext cx="39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5</a:t>
            </a:r>
          </a:p>
        </p:txBody>
      </p:sp>
      <p:cxnSp>
        <p:nvCxnSpPr>
          <p:cNvPr id="26641" name="Straight Connector 17"/>
          <p:cNvCxnSpPr>
            <a:cxnSpLocks noChangeShapeType="1"/>
          </p:cNvCxnSpPr>
          <p:nvPr/>
        </p:nvCxnSpPr>
        <p:spPr bwMode="auto">
          <a:xfrm rot="10800000" flipV="1">
            <a:off x="4883150" y="5262563"/>
            <a:ext cx="1187450" cy="904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2" name="Rectangle 26"/>
          <p:cNvSpPr>
            <a:spLocks noChangeArrowheads="1"/>
          </p:cNvSpPr>
          <p:nvPr/>
        </p:nvSpPr>
        <p:spPr bwMode="auto">
          <a:xfrm>
            <a:off x="5789613" y="500063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MEDIAL</a:t>
            </a:r>
          </a:p>
        </p:txBody>
      </p:sp>
      <p:sp>
        <p:nvSpPr>
          <p:cNvPr id="26643" name="Rectangle 26"/>
          <p:cNvSpPr>
            <a:spLocks noChangeArrowheads="1"/>
          </p:cNvSpPr>
          <p:nvPr/>
        </p:nvSpPr>
        <p:spPr bwMode="auto">
          <a:xfrm>
            <a:off x="2525713" y="500063"/>
            <a:ext cx="1211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LATERAL</a:t>
            </a:r>
          </a:p>
        </p:txBody>
      </p:sp>
      <p:sp>
        <p:nvSpPr>
          <p:cNvPr id="26644" name="Rectangle 26"/>
          <p:cNvSpPr>
            <a:spLocks noChangeArrowheads="1"/>
          </p:cNvSpPr>
          <p:nvPr/>
        </p:nvSpPr>
        <p:spPr bwMode="auto">
          <a:xfrm>
            <a:off x="4021138" y="277813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POSTERIOR</a:t>
            </a:r>
          </a:p>
        </p:txBody>
      </p:sp>
      <p:sp>
        <p:nvSpPr>
          <p:cNvPr id="26645" name="Rectangle 26"/>
          <p:cNvSpPr>
            <a:spLocks noChangeArrowheads="1"/>
          </p:cNvSpPr>
          <p:nvPr/>
        </p:nvSpPr>
        <p:spPr bwMode="auto">
          <a:xfrm>
            <a:off x="4059238" y="5756275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ANTERIOR</a:t>
            </a:r>
          </a:p>
        </p:txBody>
      </p:sp>
      <p:sp>
        <p:nvSpPr>
          <p:cNvPr id="26646" name="Rectangle 33"/>
          <p:cNvSpPr>
            <a:spLocks noChangeArrowheads="1"/>
          </p:cNvSpPr>
          <p:nvPr/>
        </p:nvSpPr>
        <p:spPr bwMode="auto">
          <a:xfrm>
            <a:off x="3841750" y="6018213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(a) Superior view</a:t>
            </a:r>
          </a:p>
        </p:txBody>
      </p:sp>
      <p:cxnSp>
        <p:nvCxnSpPr>
          <p:cNvPr id="26647" name="Straight Connector 35"/>
          <p:cNvCxnSpPr>
            <a:cxnSpLocks noChangeShapeType="1"/>
          </p:cNvCxnSpPr>
          <p:nvPr/>
        </p:nvCxnSpPr>
        <p:spPr bwMode="auto">
          <a:xfrm>
            <a:off x="6483350" y="1943100"/>
            <a:ext cx="14605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8" name="TextBox 14"/>
          <p:cNvSpPr txBox="1">
            <a:spLocks noChangeArrowheads="1"/>
          </p:cNvSpPr>
          <p:nvPr/>
        </p:nvSpPr>
        <p:spPr bwMode="auto">
          <a:xfrm>
            <a:off x="6607175" y="1720850"/>
            <a:ext cx="39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6</a:t>
            </a:r>
          </a:p>
        </p:txBody>
      </p:sp>
      <p:cxnSp>
        <p:nvCxnSpPr>
          <p:cNvPr id="26649" name="Straight Connector 37"/>
          <p:cNvCxnSpPr>
            <a:cxnSpLocks noChangeShapeType="1"/>
          </p:cNvCxnSpPr>
          <p:nvPr/>
        </p:nvCxnSpPr>
        <p:spPr bwMode="auto">
          <a:xfrm>
            <a:off x="6470650" y="3695700"/>
            <a:ext cx="14605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0" name="TextBox 14"/>
          <p:cNvSpPr txBox="1">
            <a:spLocks noChangeArrowheads="1"/>
          </p:cNvSpPr>
          <p:nvPr/>
        </p:nvSpPr>
        <p:spPr bwMode="auto">
          <a:xfrm>
            <a:off x="6594475" y="3473450"/>
            <a:ext cx="39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7</a:t>
            </a:r>
          </a:p>
        </p:txBody>
      </p:sp>
      <p:cxnSp>
        <p:nvCxnSpPr>
          <p:cNvPr id="26651" name="Straight Connector 39"/>
          <p:cNvCxnSpPr>
            <a:cxnSpLocks noChangeShapeType="1"/>
          </p:cNvCxnSpPr>
          <p:nvPr/>
        </p:nvCxnSpPr>
        <p:spPr bwMode="auto">
          <a:xfrm>
            <a:off x="6464300" y="4883150"/>
            <a:ext cx="14605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2" name="TextBox 14"/>
          <p:cNvSpPr txBox="1">
            <a:spLocks noChangeArrowheads="1"/>
          </p:cNvSpPr>
          <p:nvPr/>
        </p:nvSpPr>
        <p:spPr bwMode="auto">
          <a:xfrm>
            <a:off x="6588125" y="4660900"/>
            <a:ext cx="39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8</a:t>
            </a:r>
          </a:p>
        </p:txBody>
      </p:sp>
      <p:sp>
        <p:nvSpPr>
          <p:cNvPr id="26653" name="TextBox 13"/>
          <p:cNvSpPr txBox="1">
            <a:spLocks noChangeArrowheads="1"/>
          </p:cNvSpPr>
          <p:nvPr/>
        </p:nvSpPr>
        <p:spPr bwMode="auto">
          <a:xfrm>
            <a:off x="4978400" y="3421063"/>
            <a:ext cx="2714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100"/>
              <a:t>I</a:t>
            </a:r>
          </a:p>
        </p:txBody>
      </p:sp>
      <p:sp>
        <p:nvSpPr>
          <p:cNvPr id="26654" name="TextBox 14"/>
          <p:cNvSpPr txBox="1">
            <a:spLocks noChangeArrowheads="1"/>
          </p:cNvSpPr>
          <p:nvPr/>
        </p:nvSpPr>
        <p:spPr bwMode="auto">
          <a:xfrm>
            <a:off x="4497388" y="3421063"/>
            <a:ext cx="365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100"/>
              <a:t>II</a:t>
            </a:r>
          </a:p>
        </p:txBody>
      </p:sp>
      <p:sp>
        <p:nvSpPr>
          <p:cNvPr id="26655" name="TextBox 15"/>
          <p:cNvSpPr txBox="1">
            <a:spLocks noChangeArrowheads="1"/>
          </p:cNvSpPr>
          <p:nvPr/>
        </p:nvSpPr>
        <p:spPr bwMode="auto">
          <a:xfrm>
            <a:off x="4278313" y="3421063"/>
            <a:ext cx="4397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100"/>
              <a:t>III</a:t>
            </a:r>
          </a:p>
        </p:txBody>
      </p:sp>
      <p:sp>
        <p:nvSpPr>
          <p:cNvPr id="26656" name="TextBox 17"/>
          <p:cNvSpPr txBox="1">
            <a:spLocks noChangeArrowheads="1"/>
          </p:cNvSpPr>
          <p:nvPr/>
        </p:nvSpPr>
        <p:spPr bwMode="auto">
          <a:xfrm>
            <a:off x="4003675" y="3416300"/>
            <a:ext cx="371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100"/>
              <a:t>V</a:t>
            </a:r>
          </a:p>
        </p:txBody>
      </p:sp>
      <p:cxnSp>
        <p:nvCxnSpPr>
          <p:cNvPr id="26657" name="Straight Connector 52"/>
          <p:cNvCxnSpPr>
            <a:cxnSpLocks noChangeShapeType="1"/>
          </p:cNvCxnSpPr>
          <p:nvPr/>
        </p:nvCxnSpPr>
        <p:spPr bwMode="auto">
          <a:xfrm rot="5400000">
            <a:off x="5029994" y="3698082"/>
            <a:ext cx="1174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8" name="Straight Connector 53"/>
          <p:cNvCxnSpPr>
            <a:cxnSpLocks noChangeShapeType="1"/>
          </p:cNvCxnSpPr>
          <p:nvPr/>
        </p:nvCxnSpPr>
        <p:spPr bwMode="auto">
          <a:xfrm rot="5400000">
            <a:off x="4571206" y="3712369"/>
            <a:ext cx="11747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9" name="Straight Connector 54"/>
          <p:cNvCxnSpPr>
            <a:cxnSpLocks noChangeShapeType="1"/>
          </p:cNvCxnSpPr>
          <p:nvPr/>
        </p:nvCxnSpPr>
        <p:spPr bwMode="auto">
          <a:xfrm rot="5400000">
            <a:off x="4331494" y="3704432"/>
            <a:ext cx="1174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0" name="Straight Connector 55"/>
          <p:cNvCxnSpPr>
            <a:cxnSpLocks noChangeShapeType="1"/>
          </p:cNvCxnSpPr>
          <p:nvPr/>
        </p:nvCxnSpPr>
        <p:spPr bwMode="auto">
          <a:xfrm rot="5400000">
            <a:off x="4202906" y="3706019"/>
            <a:ext cx="11747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1" name="Straight Connector 56"/>
          <p:cNvCxnSpPr>
            <a:cxnSpLocks noChangeShapeType="1"/>
          </p:cNvCxnSpPr>
          <p:nvPr/>
        </p:nvCxnSpPr>
        <p:spPr bwMode="auto">
          <a:xfrm rot="5400000">
            <a:off x="4096544" y="3707607"/>
            <a:ext cx="1174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483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map4e_fig_08_03a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92100"/>
            <a:ext cx="675798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979613" y="5778500"/>
            <a:ext cx="4640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(a) Longitudinally sectioned femur (thigh bone)</a:t>
            </a: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1268413" y="13938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1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281863" y="215423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</a:t>
            </a: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7291388" y="304323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3</a:t>
            </a: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7283450" y="47053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4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7283450" y="513556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5</a:t>
            </a:r>
          </a:p>
        </p:txBody>
      </p:sp>
      <p:cxnSp>
        <p:nvCxnSpPr>
          <p:cNvPr id="6153" name="Straight Connector 6"/>
          <p:cNvCxnSpPr>
            <a:cxnSpLocks noChangeShapeType="1"/>
          </p:cNvCxnSpPr>
          <p:nvPr/>
        </p:nvCxnSpPr>
        <p:spPr bwMode="auto">
          <a:xfrm>
            <a:off x="4775200" y="2336800"/>
            <a:ext cx="2487613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254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Straight Connector 6"/>
          <p:cNvCxnSpPr>
            <a:cxnSpLocks noChangeShapeType="1"/>
          </p:cNvCxnSpPr>
          <p:nvPr/>
        </p:nvCxnSpPr>
        <p:spPr bwMode="auto">
          <a:xfrm>
            <a:off x="5951538" y="4894263"/>
            <a:ext cx="12858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254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5" name="Straight Connector 6"/>
          <p:cNvCxnSpPr>
            <a:cxnSpLocks noChangeShapeType="1"/>
          </p:cNvCxnSpPr>
          <p:nvPr/>
        </p:nvCxnSpPr>
        <p:spPr bwMode="auto">
          <a:xfrm>
            <a:off x="5603875" y="5291138"/>
            <a:ext cx="1624013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254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6" name="Freeform 1039"/>
          <p:cNvSpPr>
            <a:spLocks/>
          </p:cNvSpPr>
          <p:nvPr/>
        </p:nvSpPr>
        <p:spPr bwMode="auto">
          <a:xfrm>
            <a:off x="1727200" y="525463"/>
            <a:ext cx="134938" cy="2159000"/>
          </a:xfrm>
          <a:custGeom>
            <a:avLst/>
            <a:gdLst>
              <a:gd name="T0" fmla="*/ 2147483647 w 85"/>
              <a:gd name="T1" fmla="*/ 0 h 1360"/>
              <a:gd name="T2" fmla="*/ 0 w 85"/>
              <a:gd name="T3" fmla="*/ 0 h 1360"/>
              <a:gd name="T4" fmla="*/ 0 w 85"/>
              <a:gd name="T5" fmla="*/ 2147483647 h 1360"/>
              <a:gd name="T6" fmla="*/ 2147483647 w 85"/>
              <a:gd name="T7" fmla="*/ 2147483647 h 1360"/>
              <a:gd name="T8" fmla="*/ 0 60000 65536"/>
              <a:gd name="T9" fmla="*/ 0 60000 65536"/>
              <a:gd name="T10" fmla="*/ 0 60000 65536"/>
              <a:gd name="T11" fmla="*/ 0 60000 65536"/>
              <a:gd name="T12" fmla="*/ 0 w 85"/>
              <a:gd name="T13" fmla="*/ 0 h 1360"/>
              <a:gd name="T14" fmla="*/ 85 w 85"/>
              <a:gd name="T15" fmla="*/ 1360 h 1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" h="1360">
                <a:moveTo>
                  <a:pt x="85" y="0"/>
                </a:moveTo>
                <a:lnTo>
                  <a:pt x="0" y="0"/>
                </a:lnTo>
                <a:lnTo>
                  <a:pt x="0" y="1360"/>
                </a:lnTo>
                <a:lnTo>
                  <a:pt x="80" y="136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040"/>
          <p:cNvSpPr>
            <a:spLocks noChangeShapeType="1"/>
          </p:cNvSpPr>
          <p:nvPr/>
        </p:nvSpPr>
        <p:spPr bwMode="auto">
          <a:xfrm flipH="1">
            <a:off x="1547813" y="1557338"/>
            <a:ext cx="1698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Freeform 1043"/>
          <p:cNvSpPr>
            <a:spLocks/>
          </p:cNvSpPr>
          <p:nvPr/>
        </p:nvSpPr>
        <p:spPr bwMode="auto">
          <a:xfrm>
            <a:off x="6078538" y="2735263"/>
            <a:ext cx="492125" cy="914400"/>
          </a:xfrm>
          <a:custGeom>
            <a:avLst/>
            <a:gdLst>
              <a:gd name="T0" fmla="*/ 176 w 310"/>
              <a:gd name="T1" fmla="*/ 0 h 576"/>
              <a:gd name="T2" fmla="*/ 310 w 310"/>
              <a:gd name="T3" fmla="*/ 0 h 576"/>
              <a:gd name="T4" fmla="*/ 310 w 310"/>
              <a:gd name="T5" fmla="*/ 576 h 576"/>
              <a:gd name="T6" fmla="*/ 0 w 310"/>
              <a:gd name="T7" fmla="*/ 57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310"/>
              <a:gd name="T13" fmla="*/ 0 h 576"/>
              <a:gd name="T14" fmla="*/ 310 w 310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0" h="576">
                <a:moveTo>
                  <a:pt x="176" y="0"/>
                </a:moveTo>
                <a:lnTo>
                  <a:pt x="310" y="0"/>
                </a:lnTo>
                <a:lnTo>
                  <a:pt x="310" y="576"/>
                </a:lnTo>
                <a:lnTo>
                  <a:pt x="0" y="57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25399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159" name="Line 1044"/>
          <p:cNvSpPr>
            <a:spLocks noChangeShapeType="1"/>
          </p:cNvSpPr>
          <p:nvPr/>
        </p:nvSpPr>
        <p:spPr bwMode="auto">
          <a:xfrm>
            <a:off x="6611938" y="3192463"/>
            <a:ext cx="6270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25399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lmap4e_fig_10_10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2100"/>
            <a:ext cx="8361363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Freeform 2"/>
          <p:cNvSpPr>
            <a:spLocks noChangeArrowheads="1"/>
          </p:cNvSpPr>
          <p:nvPr/>
        </p:nvSpPr>
        <p:spPr bwMode="auto">
          <a:xfrm rot="5400000" flipH="1" flipV="1">
            <a:off x="1774032" y="3969543"/>
            <a:ext cx="304800" cy="2735263"/>
          </a:xfrm>
          <a:custGeom>
            <a:avLst/>
            <a:gdLst>
              <a:gd name="T0" fmla="*/ 304800 w 304800"/>
              <a:gd name="T1" fmla="*/ 0 h 1130300"/>
              <a:gd name="T2" fmla="*/ 0 w 304800"/>
              <a:gd name="T3" fmla="*/ 0 h 1130300"/>
              <a:gd name="T4" fmla="*/ 0 w 304800"/>
              <a:gd name="T5" fmla="*/ 226977980 h 1130300"/>
              <a:gd name="T6" fmla="*/ 304800 w 304800"/>
              <a:gd name="T7" fmla="*/ 226977980 h 1130300"/>
              <a:gd name="T8" fmla="*/ 304800 w 304800"/>
              <a:gd name="T9" fmla="*/ 226977980 h 1130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1130300"/>
              <a:gd name="T17" fmla="*/ 304800 w 304800"/>
              <a:gd name="T18" fmla="*/ 1130300 h 1130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1130300">
                <a:moveTo>
                  <a:pt x="304800" y="0"/>
                </a:moveTo>
                <a:lnTo>
                  <a:pt x="0" y="0"/>
                </a:lnTo>
                <a:lnTo>
                  <a:pt x="0" y="1130300"/>
                </a:lnTo>
                <a:lnTo>
                  <a:pt x="304800" y="11303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TextBox 14"/>
          <p:cNvSpPr txBox="1">
            <a:spLocks noChangeArrowheads="1"/>
          </p:cNvSpPr>
          <p:nvPr/>
        </p:nvSpPr>
        <p:spPr bwMode="auto">
          <a:xfrm>
            <a:off x="3873500" y="596900"/>
            <a:ext cx="1409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10</a:t>
            </a:r>
          </a:p>
        </p:txBody>
      </p:sp>
      <p:cxnSp>
        <p:nvCxnSpPr>
          <p:cNvPr id="27653" name="Straight Connector 4"/>
          <p:cNvCxnSpPr>
            <a:cxnSpLocks noChangeShapeType="1"/>
          </p:cNvCxnSpPr>
          <p:nvPr/>
        </p:nvCxnSpPr>
        <p:spPr bwMode="auto">
          <a:xfrm rot="10800000">
            <a:off x="2570163" y="817563"/>
            <a:ext cx="13081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170238" y="5865813"/>
            <a:ext cx="2803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(b) Lateral view</a:t>
            </a:r>
          </a:p>
        </p:txBody>
      </p:sp>
      <p:sp>
        <p:nvSpPr>
          <p:cNvPr id="27655" name="Freeform 6"/>
          <p:cNvSpPr>
            <a:spLocks noChangeArrowheads="1"/>
          </p:cNvSpPr>
          <p:nvPr/>
        </p:nvSpPr>
        <p:spPr bwMode="auto">
          <a:xfrm rot="5400000" flipH="1" flipV="1">
            <a:off x="4593432" y="3969543"/>
            <a:ext cx="304800" cy="2735263"/>
          </a:xfrm>
          <a:custGeom>
            <a:avLst/>
            <a:gdLst>
              <a:gd name="T0" fmla="*/ 304800 w 304800"/>
              <a:gd name="T1" fmla="*/ 0 h 1130300"/>
              <a:gd name="T2" fmla="*/ 0 w 304800"/>
              <a:gd name="T3" fmla="*/ 0 h 1130300"/>
              <a:gd name="T4" fmla="*/ 0 w 304800"/>
              <a:gd name="T5" fmla="*/ 226977980 h 1130300"/>
              <a:gd name="T6" fmla="*/ 304800 w 304800"/>
              <a:gd name="T7" fmla="*/ 226977980 h 1130300"/>
              <a:gd name="T8" fmla="*/ 304800 w 304800"/>
              <a:gd name="T9" fmla="*/ 226977980 h 1130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1130300"/>
              <a:gd name="T17" fmla="*/ 304800 w 304800"/>
              <a:gd name="T18" fmla="*/ 1130300 h 1130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1130300">
                <a:moveTo>
                  <a:pt x="304800" y="0"/>
                </a:moveTo>
                <a:lnTo>
                  <a:pt x="0" y="0"/>
                </a:lnTo>
                <a:lnTo>
                  <a:pt x="0" y="1130300"/>
                </a:lnTo>
                <a:lnTo>
                  <a:pt x="304800" y="11303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Freeform 7"/>
          <p:cNvSpPr>
            <a:spLocks noChangeArrowheads="1"/>
          </p:cNvSpPr>
          <p:nvPr/>
        </p:nvSpPr>
        <p:spPr bwMode="auto">
          <a:xfrm rot="5400000" flipH="1" flipV="1">
            <a:off x="7226300" y="4156075"/>
            <a:ext cx="304800" cy="2362200"/>
          </a:xfrm>
          <a:custGeom>
            <a:avLst/>
            <a:gdLst>
              <a:gd name="T0" fmla="*/ 304800 w 304800"/>
              <a:gd name="T1" fmla="*/ 0 h 1130300"/>
              <a:gd name="T2" fmla="*/ 0 w 304800"/>
              <a:gd name="T3" fmla="*/ 0 h 1130300"/>
              <a:gd name="T4" fmla="*/ 0 w 304800"/>
              <a:gd name="T5" fmla="*/ 94184621 h 1130300"/>
              <a:gd name="T6" fmla="*/ 304800 w 304800"/>
              <a:gd name="T7" fmla="*/ 94184621 h 1130300"/>
              <a:gd name="T8" fmla="*/ 304800 w 304800"/>
              <a:gd name="T9" fmla="*/ 94184621 h 1130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1130300"/>
              <a:gd name="T17" fmla="*/ 304800 w 304800"/>
              <a:gd name="T18" fmla="*/ 1130300 h 1130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1130300">
                <a:moveTo>
                  <a:pt x="304800" y="0"/>
                </a:moveTo>
                <a:lnTo>
                  <a:pt x="0" y="0"/>
                </a:lnTo>
                <a:lnTo>
                  <a:pt x="0" y="1130300"/>
                </a:lnTo>
                <a:lnTo>
                  <a:pt x="304800" y="11303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3890963" y="944563"/>
            <a:ext cx="892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11</a:t>
            </a:r>
          </a:p>
        </p:txBody>
      </p:sp>
      <p:cxnSp>
        <p:nvCxnSpPr>
          <p:cNvPr id="27658" name="Straight Connector 9"/>
          <p:cNvCxnSpPr>
            <a:cxnSpLocks noChangeShapeType="1"/>
          </p:cNvCxnSpPr>
          <p:nvPr/>
        </p:nvCxnSpPr>
        <p:spPr bwMode="auto">
          <a:xfrm rot="10800000" flipV="1">
            <a:off x="2278063" y="1231900"/>
            <a:ext cx="1617662" cy="11731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3662363" y="1409700"/>
            <a:ext cx="1181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12</a:t>
            </a:r>
          </a:p>
        </p:txBody>
      </p:sp>
      <p:cxnSp>
        <p:nvCxnSpPr>
          <p:cNvPr id="27660" name="Straight Connector 11"/>
          <p:cNvCxnSpPr>
            <a:cxnSpLocks noChangeShapeType="1"/>
          </p:cNvCxnSpPr>
          <p:nvPr/>
        </p:nvCxnSpPr>
        <p:spPr bwMode="auto">
          <a:xfrm rot="5400000">
            <a:off x="3234532" y="1735931"/>
            <a:ext cx="533400" cy="5159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TextBox 14"/>
          <p:cNvSpPr txBox="1">
            <a:spLocks noChangeArrowheads="1"/>
          </p:cNvSpPr>
          <p:nvPr/>
        </p:nvSpPr>
        <p:spPr bwMode="auto">
          <a:xfrm>
            <a:off x="715963" y="1460500"/>
            <a:ext cx="110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9</a:t>
            </a:r>
          </a:p>
        </p:txBody>
      </p:sp>
      <p:cxnSp>
        <p:nvCxnSpPr>
          <p:cNvPr id="27662" name="Straight Connector 13"/>
          <p:cNvCxnSpPr>
            <a:cxnSpLocks noChangeShapeType="1"/>
          </p:cNvCxnSpPr>
          <p:nvPr/>
        </p:nvCxnSpPr>
        <p:spPr bwMode="auto">
          <a:xfrm rot="5400000">
            <a:off x="208756" y="2510632"/>
            <a:ext cx="1309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3" name="TextBox 14"/>
          <p:cNvSpPr txBox="1">
            <a:spLocks noChangeArrowheads="1"/>
          </p:cNvSpPr>
          <p:nvPr/>
        </p:nvSpPr>
        <p:spPr bwMode="auto">
          <a:xfrm>
            <a:off x="1557338" y="5470525"/>
            <a:ext cx="52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13</a:t>
            </a:r>
          </a:p>
        </p:txBody>
      </p:sp>
      <p:sp>
        <p:nvSpPr>
          <p:cNvPr id="27664" name="TextBox 14"/>
          <p:cNvSpPr txBox="1">
            <a:spLocks noChangeArrowheads="1"/>
          </p:cNvSpPr>
          <p:nvPr/>
        </p:nvSpPr>
        <p:spPr bwMode="auto">
          <a:xfrm>
            <a:off x="4529138" y="5470525"/>
            <a:ext cx="46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14</a:t>
            </a:r>
          </a:p>
        </p:txBody>
      </p:sp>
      <p:sp>
        <p:nvSpPr>
          <p:cNvPr id="27665" name="TextBox 14"/>
          <p:cNvSpPr txBox="1">
            <a:spLocks noChangeArrowheads="1"/>
          </p:cNvSpPr>
          <p:nvPr/>
        </p:nvSpPr>
        <p:spPr bwMode="auto">
          <a:xfrm>
            <a:off x="7213600" y="5470525"/>
            <a:ext cx="525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989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map4e_fig_10_11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2100"/>
            <a:ext cx="4576763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41"/>
          <p:cNvSpPr txBox="1">
            <a:spLocks noChangeArrowheads="1"/>
          </p:cNvSpPr>
          <p:nvPr/>
        </p:nvSpPr>
        <p:spPr bwMode="auto">
          <a:xfrm>
            <a:off x="896938" y="2295525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5</a:t>
            </a:r>
          </a:p>
        </p:txBody>
      </p:sp>
      <p:cxnSp>
        <p:nvCxnSpPr>
          <p:cNvPr id="28676" name="Straight Connector 3"/>
          <p:cNvCxnSpPr>
            <a:cxnSpLocks noChangeShapeType="1"/>
          </p:cNvCxnSpPr>
          <p:nvPr/>
        </p:nvCxnSpPr>
        <p:spPr bwMode="auto">
          <a:xfrm rot="10800000">
            <a:off x="2057400" y="2509838"/>
            <a:ext cx="12700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7" name="TextBox 14"/>
          <p:cNvSpPr txBox="1">
            <a:spLocks noChangeArrowheads="1"/>
          </p:cNvSpPr>
          <p:nvPr/>
        </p:nvSpPr>
        <p:spPr bwMode="auto">
          <a:xfrm>
            <a:off x="5445125" y="509588"/>
            <a:ext cx="268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11</a:t>
            </a:r>
          </a:p>
        </p:txBody>
      </p:sp>
      <p:cxnSp>
        <p:nvCxnSpPr>
          <p:cNvPr id="28678" name="Straight Connector 5"/>
          <p:cNvCxnSpPr>
            <a:cxnSpLocks noChangeShapeType="1"/>
          </p:cNvCxnSpPr>
          <p:nvPr/>
        </p:nvCxnSpPr>
        <p:spPr bwMode="auto">
          <a:xfrm rot="10800000">
            <a:off x="4241800" y="711200"/>
            <a:ext cx="12033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TextBox 41"/>
          <p:cNvSpPr txBox="1">
            <a:spLocks noChangeArrowheads="1"/>
          </p:cNvSpPr>
          <p:nvPr/>
        </p:nvSpPr>
        <p:spPr bwMode="auto">
          <a:xfrm>
            <a:off x="501650" y="5849938"/>
            <a:ext cx="1801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Anterior view</a:t>
            </a:r>
          </a:p>
        </p:txBody>
      </p:sp>
      <p:sp>
        <p:nvSpPr>
          <p:cNvPr id="28680" name="Freeform 8"/>
          <p:cNvSpPr>
            <a:spLocks noChangeArrowheads="1"/>
          </p:cNvSpPr>
          <p:nvPr/>
        </p:nvSpPr>
        <p:spPr bwMode="auto">
          <a:xfrm flipH="1">
            <a:off x="3238500" y="5016500"/>
            <a:ext cx="93663" cy="160338"/>
          </a:xfrm>
          <a:custGeom>
            <a:avLst/>
            <a:gdLst>
              <a:gd name="T0" fmla="*/ 255 w 304800"/>
              <a:gd name="T1" fmla="*/ 0 h 1130300"/>
              <a:gd name="T2" fmla="*/ 0 w 304800"/>
              <a:gd name="T3" fmla="*/ 0 h 1130300"/>
              <a:gd name="T4" fmla="*/ 0 w 304800"/>
              <a:gd name="T5" fmla="*/ 9 h 1130300"/>
              <a:gd name="T6" fmla="*/ 255 w 304800"/>
              <a:gd name="T7" fmla="*/ 9 h 1130300"/>
              <a:gd name="T8" fmla="*/ 255 w 304800"/>
              <a:gd name="T9" fmla="*/ 9 h 1130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1130300"/>
              <a:gd name="T17" fmla="*/ 304800 w 304800"/>
              <a:gd name="T18" fmla="*/ 1130300 h 1130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1130300">
                <a:moveTo>
                  <a:pt x="304800" y="0"/>
                </a:moveTo>
                <a:lnTo>
                  <a:pt x="0" y="0"/>
                </a:lnTo>
                <a:lnTo>
                  <a:pt x="0" y="1130300"/>
                </a:lnTo>
                <a:lnTo>
                  <a:pt x="304800" y="11303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TextBox 14"/>
          <p:cNvSpPr txBox="1">
            <a:spLocks noChangeArrowheads="1"/>
          </p:cNvSpPr>
          <p:nvPr/>
        </p:nvSpPr>
        <p:spPr bwMode="auto">
          <a:xfrm>
            <a:off x="5427663" y="831850"/>
            <a:ext cx="2682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12</a:t>
            </a:r>
          </a:p>
        </p:txBody>
      </p:sp>
      <p:cxnSp>
        <p:nvCxnSpPr>
          <p:cNvPr id="28682" name="Straight Connector 10"/>
          <p:cNvCxnSpPr>
            <a:cxnSpLocks noChangeShapeType="1"/>
          </p:cNvCxnSpPr>
          <p:nvPr/>
        </p:nvCxnSpPr>
        <p:spPr bwMode="auto">
          <a:xfrm rot="10800000">
            <a:off x="3817938" y="812800"/>
            <a:ext cx="1627187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5427663" y="1322388"/>
            <a:ext cx="268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13</a:t>
            </a:r>
          </a:p>
        </p:txBody>
      </p:sp>
      <p:cxnSp>
        <p:nvCxnSpPr>
          <p:cNvPr id="28684" name="Straight Connector 14"/>
          <p:cNvCxnSpPr>
            <a:cxnSpLocks noChangeShapeType="1"/>
          </p:cNvCxnSpPr>
          <p:nvPr/>
        </p:nvCxnSpPr>
        <p:spPr bwMode="auto">
          <a:xfrm rot="10800000">
            <a:off x="4310063" y="1509713"/>
            <a:ext cx="1135062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5" name="TextBox 14"/>
          <p:cNvSpPr txBox="1">
            <a:spLocks noChangeArrowheads="1"/>
          </p:cNvSpPr>
          <p:nvPr/>
        </p:nvSpPr>
        <p:spPr bwMode="auto">
          <a:xfrm>
            <a:off x="4683125" y="2559050"/>
            <a:ext cx="2682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14</a:t>
            </a:r>
          </a:p>
        </p:txBody>
      </p:sp>
      <p:cxnSp>
        <p:nvCxnSpPr>
          <p:cNvPr id="28686" name="Straight Connector 19"/>
          <p:cNvCxnSpPr>
            <a:cxnSpLocks noChangeShapeType="1"/>
          </p:cNvCxnSpPr>
          <p:nvPr/>
        </p:nvCxnSpPr>
        <p:spPr bwMode="auto">
          <a:xfrm rot="10800000" flipV="1">
            <a:off x="3563938" y="2819400"/>
            <a:ext cx="1135062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7" name="TextBox 14"/>
          <p:cNvSpPr txBox="1">
            <a:spLocks noChangeArrowheads="1"/>
          </p:cNvSpPr>
          <p:nvPr/>
        </p:nvSpPr>
        <p:spPr bwMode="auto">
          <a:xfrm>
            <a:off x="4683125" y="2838450"/>
            <a:ext cx="2682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15</a:t>
            </a:r>
          </a:p>
        </p:txBody>
      </p:sp>
      <p:cxnSp>
        <p:nvCxnSpPr>
          <p:cNvPr id="28688" name="Straight Connector 21"/>
          <p:cNvCxnSpPr>
            <a:cxnSpLocks noChangeShapeType="1"/>
          </p:cNvCxnSpPr>
          <p:nvPr/>
        </p:nvCxnSpPr>
        <p:spPr bwMode="auto">
          <a:xfrm rot="10800000">
            <a:off x="3446463" y="3084513"/>
            <a:ext cx="1262062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9" name="TextBox 14"/>
          <p:cNvSpPr txBox="1">
            <a:spLocks noChangeArrowheads="1"/>
          </p:cNvSpPr>
          <p:nvPr/>
        </p:nvSpPr>
        <p:spPr bwMode="auto">
          <a:xfrm>
            <a:off x="4683125" y="3084513"/>
            <a:ext cx="268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16</a:t>
            </a:r>
          </a:p>
        </p:txBody>
      </p:sp>
      <p:cxnSp>
        <p:nvCxnSpPr>
          <p:cNvPr id="28690" name="Straight Connector 23"/>
          <p:cNvCxnSpPr>
            <a:cxnSpLocks noChangeShapeType="1"/>
            <a:stCxn id="28689" idx="1"/>
          </p:cNvCxnSpPr>
          <p:nvPr/>
        </p:nvCxnSpPr>
        <p:spPr bwMode="auto">
          <a:xfrm rot="10800000">
            <a:off x="3454400" y="3219450"/>
            <a:ext cx="1228725" cy="492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1" name="TextBox 14"/>
          <p:cNvSpPr txBox="1">
            <a:spLocks noChangeArrowheads="1"/>
          </p:cNvSpPr>
          <p:nvPr/>
        </p:nvSpPr>
        <p:spPr bwMode="auto">
          <a:xfrm>
            <a:off x="4683125" y="4100513"/>
            <a:ext cx="268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17</a:t>
            </a:r>
          </a:p>
        </p:txBody>
      </p:sp>
      <p:cxnSp>
        <p:nvCxnSpPr>
          <p:cNvPr id="28692" name="Straight Connector 25"/>
          <p:cNvCxnSpPr>
            <a:cxnSpLocks noChangeShapeType="1"/>
          </p:cNvCxnSpPr>
          <p:nvPr/>
        </p:nvCxnSpPr>
        <p:spPr bwMode="auto">
          <a:xfrm rot="10800000">
            <a:off x="3167063" y="4300538"/>
            <a:ext cx="1541462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3" name="TextBox 41"/>
          <p:cNvSpPr txBox="1">
            <a:spLocks noChangeArrowheads="1"/>
          </p:cNvSpPr>
          <p:nvPr/>
        </p:nvSpPr>
        <p:spPr bwMode="auto">
          <a:xfrm>
            <a:off x="896938" y="2836863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6</a:t>
            </a:r>
          </a:p>
        </p:txBody>
      </p:sp>
      <p:cxnSp>
        <p:nvCxnSpPr>
          <p:cNvPr id="28694" name="Straight Connector 27"/>
          <p:cNvCxnSpPr>
            <a:cxnSpLocks noChangeShapeType="1"/>
          </p:cNvCxnSpPr>
          <p:nvPr/>
        </p:nvCxnSpPr>
        <p:spPr bwMode="auto">
          <a:xfrm rot="10800000">
            <a:off x="2057400" y="3084513"/>
            <a:ext cx="11430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5" name="TextBox 41"/>
          <p:cNvSpPr txBox="1">
            <a:spLocks noChangeArrowheads="1"/>
          </p:cNvSpPr>
          <p:nvPr/>
        </p:nvSpPr>
        <p:spPr bwMode="auto">
          <a:xfrm>
            <a:off x="896938" y="3175000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7</a:t>
            </a:r>
          </a:p>
        </p:txBody>
      </p:sp>
      <p:cxnSp>
        <p:nvCxnSpPr>
          <p:cNvPr id="28696" name="Straight Connector 29"/>
          <p:cNvCxnSpPr>
            <a:cxnSpLocks noChangeShapeType="1"/>
            <a:endCxn id="28695" idx="3"/>
          </p:cNvCxnSpPr>
          <p:nvPr/>
        </p:nvCxnSpPr>
        <p:spPr bwMode="auto">
          <a:xfrm rot="10800000" flipV="1">
            <a:off x="2049463" y="3230563"/>
            <a:ext cx="1066800" cy="130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7" name="TextBox 41"/>
          <p:cNvSpPr txBox="1">
            <a:spLocks noChangeArrowheads="1"/>
          </p:cNvSpPr>
          <p:nvPr/>
        </p:nvSpPr>
        <p:spPr bwMode="auto">
          <a:xfrm>
            <a:off x="896938" y="4429125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8</a:t>
            </a:r>
          </a:p>
        </p:txBody>
      </p:sp>
      <p:cxnSp>
        <p:nvCxnSpPr>
          <p:cNvPr id="28698" name="Straight Connector 31"/>
          <p:cNvCxnSpPr>
            <a:cxnSpLocks noChangeShapeType="1"/>
          </p:cNvCxnSpPr>
          <p:nvPr/>
        </p:nvCxnSpPr>
        <p:spPr bwMode="auto">
          <a:xfrm rot="10800000">
            <a:off x="2057400" y="4614863"/>
            <a:ext cx="796925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9" name="TextBox 41"/>
          <p:cNvSpPr txBox="1">
            <a:spLocks noChangeArrowheads="1"/>
          </p:cNvSpPr>
          <p:nvPr/>
        </p:nvSpPr>
        <p:spPr bwMode="auto">
          <a:xfrm>
            <a:off x="896938" y="4775200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9</a:t>
            </a:r>
          </a:p>
        </p:txBody>
      </p:sp>
      <p:cxnSp>
        <p:nvCxnSpPr>
          <p:cNvPr id="28700" name="Straight Connector 33"/>
          <p:cNvCxnSpPr>
            <a:cxnSpLocks noChangeShapeType="1"/>
          </p:cNvCxnSpPr>
          <p:nvPr/>
        </p:nvCxnSpPr>
        <p:spPr bwMode="auto">
          <a:xfrm rot="10800000">
            <a:off x="2057400" y="4960938"/>
            <a:ext cx="6604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1" name="TextBox 41"/>
          <p:cNvSpPr txBox="1">
            <a:spLocks noChangeArrowheads="1"/>
          </p:cNvSpPr>
          <p:nvPr/>
        </p:nvSpPr>
        <p:spPr bwMode="auto">
          <a:xfrm>
            <a:off x="1768475" y="1050925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4</a:t>
            </a:r>
          </a:p>
        </p:txBody>
      </p:sp>
      <p:cxnSp>
        <p:nvCxnSpPr>
          <p:cNvPr id="28702" name="Straight Connector 35"/>
          <p:cNvCxnSpPr>
            <a:cxnSpLocks noChangeShapeType="1"/>
            <a:endCxn id="28701" idx="3"/>
          </p:cNvCxnSpPr>
          <p:nvPr/>
        </p:nvCxnSpPr>
        <p:spPr bwMode="auto">
          <a:xfrm rot="10800000" flipV="1">
            <a:off x="2921000" y="1011238"/>
            <a:ext cx="627063" cy="2238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3" name="TextBox 41"/>
          <p:cNvSpPr txBox="1">
            <a:spLocks noChangeArrowheads="1"/>
          </p:cNvSpPr>
          <p:nvPr/>
        </p:nvSpPr>
        <p:spPr bwMode="auto">
          <a:xfrm>
            <a:off x="1455738" y="863600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3</a:t>
            </a:r>
          </a:p>
        </p:txBody>
      </p:sp>
      <p:cxnSp>
        <p:nvCxnSpPr>
          <p:cNvPr id="28704" name="Straight Connector 37"/>
          <p:cNvCxnSpPr>
            <a:cxnSpLocks noChangeShapeType="1"/>
            <a:endCxn id="28703" idx="3"/>
          </p:cNvCxnSpPr>
          <p:nvPr/>
        </p:nvCxnSpPr>
        <p:spPr bwMode="auto">
          <a:xfrm rot="10800000" flipV="1">
            <a:off x="2608263" y="925513"/>
            <a:ext cx="762000" cy="123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5" name="TextBox 41"/>
          <p:cNvSpPr txBox="1">
            <a:spLocks noChangeArrowheads="1"/>
          </p:cNvSpPr>
          <p:nvPr/>
        </p:nvSpPr>
        <p:spPr bwMode="auto">
          <a:xfrm>
            <a:off x="1489075" y="525463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2</a:t>
            </a:r>
          </a:p>
        </p:txBody>
      </p:sp>
      <p:cxnSp>
        <p:nvCxnSpPr>
          <p:cNvPr id="28706" name="Straight Connector 39"/>
          <p:cNvCxnSpPr>
            <a:cxnSpLocks noChangeShapeType="1"/>
            <a:endCxn id="28705" idx="3"/>
          </p:cNvCxnSpPr>
          <p:nvPr/>
        </p:nvCxnSpPr>
        <p:spPr bwMode="auto">
          <a:xfrm rot="10800000">
            <a:off x="2641600" y="709613"/>
            <a:ext cx="906463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7" name="TextBox 41"/>
          <p:cNvSpPr txBox="1">
            <a:spLocks noChangeArrowheads="1"/>
          </p:cNvSpPr>
          <p:nvPr/>
        </p:nvSpPr>
        <p:spPr bwMode="auto">
          <a:xfrm>
            <a:off x="1684338" y="304800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1</a:t>
            </a:r>
          </a:p>
        </p:txBody>
      </p:sp>
      <p:cxnSp>
        <p:nvCxnSpPr>
          <p:cNvPr id="28708" name="Straight Connector 41"/>
          <p:cNvCxnSpPr>
            <a:cxnSpLocks noChangeShapeType="1"/>
          </p:cNvCxnSpPr>
          <p:nvPr/>
        </p:nvCxnSpPr>
        <p:spPr bwMode="auto">
          <a:xfrm rot="10800000">
            <a:off x="2819400" y="550863"/>
            <a:ext cx="762000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9" name="Freeform 44"/>
          <p:cNvSpPr>
            <a:spLocks noChangeArrowheads="1"/>
          </p:cNvSpPr>
          <p:nvPr/>
        </p:nvSpPr>
        <p:spPr bwMode="auto">
          <a:xfrm rot="5400000" flipV="1">
            <a:off x="4069556" y="121444"/>
            <a:ext cx="115888" cy="838200"/>
          </a:xfrm>
          <a:custGeom>
            <a:avLst/>
            <a:gdLst>
              <a:gd name="T0" fmla="*/ 925 w 304800"/>
              <a:gd name="T1" fmla="*/ 0 h 1130300"/>
              <a:gd name="T2" fmla="*/ 0 w 304800"/>
              <a:gd name="T3" fmla="*/ 0 h 1130300"/>
              <a:gd name="T4" fmla="*/ 0 w 304800"/>
              <a:gd name="T5" fmla="*/ 187983 h 1130300"/>
              <a:gd name="T6" fmla="*/ 925 w 304800"/>
              <a:gd name="T7" fmla="*/ 187983 h 1130300"/>
              <a:gd name="T8" fmla="*/ 925 w 304800"/>
              <a:gd name="T9" fmla="*/ 187983 h 1130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1130300"/>
              <a:gd name="T17" fmla="*/ 304800 w 304800"/>
              <a:gd name="T18" fmla="*/ 1130300 h 1130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1130300">
                <a:moveTo>
                  <a:pt x="304800" y="0"/>
                </a:moveTo>
                <a:lnTo>
                  <a:pt x="0" y="0"/>
                </a:lnTo>
                <a:lnTo>
                  <a:pt x="0" y="1130300"/>
                </a:lnTo>
                <a:lnTo>
                  <a:pt x="304800" y="11303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0" name="Freeform 45"/>
          <p:cNvSpPr>
            <a:spLocks noChangeArrowheads="1"/>
          </p:cNvSpPr>
          <p:nvPr/>
        </p:nvSpPr>
        <p:spPr bwMode="auto">
          <a:xfrm flipH="1">
            <a:off x="3238500" y="5207000"/>
            <a:ext cx="93663" cy="258763"/>
          </a:xfrm>
          <a:custGeom>
            <a:avLst/>
            <a:gdLst>
              <a:gd name="T0" fmla="*/ 255 w 304800"/>
              <a:gd name="T1" fmla="*/ 0 h 1130300"/>
              <a:gd name="T2" fmla="*/ 0 w 304800"/>
              <a:gd name="T3" fmla="*/ 0 h 1130300"/>
              <a:gd name="T4" fmla="*/ 0 w 304800"/>
              <a:gd name="T5" fmla="*/ 162 h 1130300"/>
              <a:gd name="T6" fmla="*/ 255 w 304800"/>
              <a:gd name="T7" fmla="*/ 162 h 1130300"/>
              <a:gd name="T8" fmla="*/ 255 w 304800"/>
              <a:gd name="T9" fmla="*/ 162 h 1130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1130300"/>
              <a:gd name="T17" fmla="*/ 304800 w 304800"/>
              <a:gd name="T18" fmla="*/ 1130300 h 1130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1130300">
                <a:moveTo>
                  <a:pt x="304800" y="0"/>
                </a:moveTo>
                <a:lnTo>
                  <a:pt x="0" y="0"/>
                </a:lnTo>
                <a:lnTo>
                  <a:pt x="0" y="1130300"/>
                </a:lnTo>
                <a:lnTo>
                  <a:pt x="304800" y="11303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1" name="Freeform 46"/>
          <p:cNvSpPr>
            <a:spLocks noChangeArrowheads="1"/>
          </p:cNvSpPr>
          <p:nvPr/>
        </p:nvSpPr>
        <p:spPr bwMode="auto">
          <a:xfrm flipH="1">
            <a:off x="3238500" y="5494338"/>
            <a:ext cx="93663" cy="711200"/>
          </a:xfrm>
          <a:custGeom>
            <a:avLst/>
            <a:gdLst>
              <a:gd name="T0" fmla="*/ 255 w 304800"/>
              <a:gd name="T1" fmla="*/ 0 h 1130300"/>
              <a:gd name="T2" fmla="*/ 0 w 304800"/>
              <a:gd name="T3" fmla="*/ 0 h 1130300"/>
              <a:gd name="T4" fmla="*/ 0 w 304800"/>
              <a:gd name="T5" fmla="*/ 70142 h 1130300"/>
              <a:gd name="T6" fmla="*/ 255 w 304800"/>
              <a:gd name="T7" fmla="*/ 70142 h 1130300"/>
              <a:gd name="T8" fmla="*/ 255 w 304800"/>
              <a:gd name="T9" fmla="*/ 70142 h 1130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1130300"/>
              <a:gd name="T17" fmla="*/ 304800 w 304800"/>
              <a:gd name="T18" fmla="*/ 1130300 h 1130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1130300">
                <a:moveTo>
                  <a:pt x="304800" y="0"/>
                </a:moveTo>
                <a:lnTo>
                  <a:pt x="0" y="0"/>
                </a:lnTo>
                <a:lnTo>
                  <a:pt x="0" y="1130300"/>
                </a:lnTo>
                <a:lnTo>
                  <a:pt x="304800" y="11303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2" name="TextBox 14"/>
          <p:cNvSpPr txBox="1">
            <a:spLocks noChangeArrowheads="1"/>
          </p:cNvSpPr>
          <p:nvPr/>
        </p:nvSpPr>
        <p:spPr bwMode="auto">
          <a:xfrm>
            <a:off x="3327400" y="489585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18</a:t>
            </a:r>
          </a:p>
        </p:txBody>
      </p:sp>
      <p:sp>
        <p:nvSpPr>
          <p:cNvPr id="28713" name="TextBox 14"/>
          <p:cNvSpPr txBox="1">
            <a:spLocks noChangeArrowheads="1"/>
          </p:cNvSpPr>
          <p:nvPr/>
        </p:nvSpPr>
        <p:spPr bwMode="auto">
          <a:xfrm>
            <a:off x="3327400" y="514985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19</a:t>
            </a:r>
          </a:p>
        </p:txBody>
      </p:sp>
      <p:sp>
        <p:nvSpPr>
          <p:cNvPr id="28714" name="TextBox 14"/>
          <p:cNvSpPr txBox="1">
            <a:spLocks noChangeArrowheads="1"/>
          </p:cNvSpPr>
          <p:nvPr/>
        </p:nvSpPr>
        <p:spPr bwMode="auto">
          <a:xfrm>
            <a:off x="3327400" y="5654675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20</a:t>
            </a:r>
          </a:p>
        </p:txBody>
      </p:sp>
      <p:sp>
        <p:nvSpPr>
          <p:cNvPr id="28715" name="TextBox 14"/>
          <p:cNvSpPr txBox="1">
            <a:spLocks noChangeArrowheads="1"/>
          </p:cNvSpPr>
          <p:nvPr/>
        </p:nvSpPr>
        <p:spPr bwMode="auto">
          <a:xfrm>
            <a:off x="4759325" y="0"/>
            <a:ext cx="2682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10</a:t>
            </a:r>
          </a:p>
        </p:txBody>
      </p:sp>
      <p:cxnSp>
        <p:nvCxnSpPr>
          <p:cNvPr id="28716" name="Straight Connector 70"/>
          <p:cNvCxnSpPr>
            <a:cxnSpLocks noChangeShapeType="1"/>
          </p:cNvCxnSpPr>
          <p:nvPr/>
        </p:nvCxnSpPr>
        <p:spPr bwMode="auto">
          <a:xfrm rot="10800000" flipV="1">
            <a:off x="4114800" y="203200"/>
            <a:ext cx="644525" cy="279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622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map4e_fig_10_12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92100"/>
            <a:ext cx="358298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41"/>
          <p:cNvSpPr txBox="1">
            <a:spLocks noChangeArrowheads="1"/>
          </p:cNvSpPr>
          <p:nvPr/>
        </p:nvSpPr>
        <p:spPr bwMode="auto">
          <a:xfrm>
            <a:off x="1136650" y="5756275"/>
            <a:ext cx="180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Anterior view</a:t>
            </a:r>
          </a:p>
        </p:txBody>
      </p:sp>
      <p:sp>
        <p:nvSpPr>
          <p:cNvPr id="29700" name="Freeform 3"/>
          <p:cNvSpPr>
            <a:spLocks noChangeArrowheads="1"/>
          </p:cNvSpPr>
          <p:nvPr/>
        </p:nvSpPr>
        <p:spPr bwMode="auto">
          <a:xfrm flipH="1">
            <a:off x="3873500" y="5130800"/>
            <a:ext cx="131763" cy="287338"/>
          </a:xfrm>
          <a:custGeom>
            <a:avLst/>
            <a:gdLst>
              <a:gd name="T0" fmla="*/ 1981 w 304800"/>
              <a:gd name="T1" fmla="*/ 0 h 1130300"/>
              <a:gd name="T2" fmla="*/ 0 w 304800"/>
              <a:gd name="T3" fmla="*/ 0 h 1130300"/>
              <a:gd name="T4" fmla="*/ 0 w 304800"/>
              <a:gd name="T5" fmla="*/ 306 h 1130300"/>
              <a:gd name="T6" fmla="*/ 1981 w 304800"/>
              <a:gd name="T7" fmla="*/ 306 h 1130300"/>
              <a:gd name="T8" fmla="*/ 1981 w 304800"/>
              <a:gd name="T9" fmla="*/ 306 h 1130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1130300"/>
              <a:gd name="T17" fmla="*/ 304800 w 304800"/>
              <a:gd name="T18" fmla="*/ 1130300 h 1130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1130300">
                <a:moveTo>
                  <a:pt x="304800" y="0"/>
                </a:moveTo>
                <a:lnTo>
                  <a:pt x="0" y="0"/>
                </a:lnTo>
                <a:lnTo>
                  <a:pt x="0" y="1130300"/>
                </a:lnTo>
                <a:lnTo>
                  <a:pt x="304800" y="11303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Box 14"/>
          <p:cNvSpPr txBox="1">
            <a:spLocks noChangeArrowheads="1"/>
          </p:cNvSpPr>
          <p:nvPr/>
        </p:nvSpPr>
        <p:spPr bwMode="auto">
          <a:xfrm>
            <a:off x="4479925" y="3989388"/>
            <a:ext cx="268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18</a:t>
            </a:r>
          </a:p>
        </p:txBody>
      </p:sp>
      <p:cxnSp>
        <p:nvCxnSpPr>
          <p:cNvPr id="29702" name="Straight Connector 5"/>
          <p:cNvCxnSpPr>
            <a:cxnSpLocks noChangeShapeType="1"/>
          </p:cNvCxnSpPr>
          <p:nvPr/>
        </p:nvCxnSpPr>
        <p:spPr bwMode="auto">
          <a:xfrm rot="10800000">
            <a:off x="3640138" y="4210050"/>
            <a:ext cx="8477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3" name="TextBox 41"/>
          <p:cNvSpPr txBox="1">
            <a:spLocks noChangeArrowheads="1"/>
          </p:cNvSpPr>
          <p:nvPr/>
        </p:nvSpPr>
        <p:spPr bwMode="auto">
          <a:xfrm>
            <a:off x="1244600" y="3768725"/>
            <a:ext cx="1150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11</a:t>
            </a:r>
          </a:p>
        </p:txBody>
      </p:sp>
      <p:cxnSp>
        <p:nvCxnSpPr>
          <p:cNvPr id="29704" name="Straight Connector 7"/>
          <p:cNvCxnSpPr>
            <a:cxnSpLocks noChangeShapeType="1"/>
          </p:cNvCxnSpPr>
          <p:nvPr/>
        </p:nvCxnSpPr>
        <p:spPr bwMode="auto">
          <a:xfrm rot="10800000">
            <a:off x="2405063" y="3954463"/>
            <a:ext cx="1041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5" name="TextBox 41"/>
          <p:cNvSpPr txBox="1">
            <a:spLocks noChangeArrowheads="1"/>
          </p:cNvSpPr>
          <p:nvPr/>
        </p:nvSpPr>
        <p:spPr bwMode="auto">
          <a:xfrm>
            <a:off x="1244600" y="4987925"/>
            <a:ext cx="1150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12</a:t>
            </a:r>
          </a:p>
        </p:txBody>
      </p:sp>
      <p:cxnSp>
        <p:nvCxnSpPr>
          <p:cNvPr id="29706" name="Straight Connector 9"/>
          <p:cNvCxnSpPr>
            <a:cxnSpLocks noChangeShapeType="1"/>
          </p:cNvCxnSpPr>
          <p:nvPr/>
        </p:nvCxnSpPr>
        <p:spPr bwMode="auto">
          <a:xfrm rot="10800000">
            <a:off x="2405063" y="5172075"/>
            <a:ext cx="110013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7" name="Freeform 10"/>
          <p:cNvSpPr>
            <a:spLocks noChangeArrowheads="1"/>
          </p:cNvSpPr>
          <p:nvPr/>
        </p:nvSpPr>
        <p:spPr bwMode="auto">
          <a:xfrm flipH="1">
            <a:off x="3873500" y="5453063"/>
            <a:ext cx="131763" cy="330200"/>
          </a:xfrm>
          <a:custGeom>
            <a:avLst/>
            <a:gdLst>
              <a:gd name="T0" fmla="*/ 1981 w 304800"/>
              <a:gd name="T1" fmla="*/ 0 h 1130300"/>
              <a:gd name="T2" fmla="*/ 0 w 304800"/>
              <a:gd name="T3" fmla="*/ 0 h 1130300"/>
              <a:gd name="T4" fmla="*/ 0 w 304800"/>
              <a:gd name="T5" fmla="*/ 703 h 1130300"/>
              <a:gd name="T6" fmla="*/ 1981 w 304800"/>
              <a:gd name="T7" fmla="*/ 703 h 1130300"/>
              <a:gd name="T8" fmla="*/ 1981 w 304800"/>
              <a:gd name="T9" fmla="*/ 703 h 1130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1130300"/>
              <a:gd name="T17" fmla="*/ 304800 w 304800"/>
              <a:gd name="T18" fmla="*/ 1130300 h 1130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1130300">
                <a:moveTo>
                  <a:pt x="304800" y="0"/>
                </a:moveTo>
                <a:lnTo>
                  <a:pt x="0" y="0"/>
                </a:lnTo>
                <a:lnTo>
                  <a:pt x="0" y="1130300"/>
                </a:lnTo>
                <a:lnTo>
                  <a:pt x="304800" y="11303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Freeform 11"/>
          <p:cNvSpPr>
            <a:spLocks noChangeArrowheads="1"/>
          </p:cNvSpPr>
          <p:nvPr/>
        </p:nvSpPr>
        <p:spPr bwMode="auto">
          <a:xfrm flipH="1">
            <a:off x="3873500" y="5816600"/>
            <a:ext cx="131763" cy="381000"/>
          </a:xfrm>
          <a:custGeom>
            <a:avLst/>
            <a:gdLst>
              <a:gd name="T0" fmla="*/ 1981 w 304800"/>
              <a:gd name="T1" fmla="*/ 0 h 1130300"/>
              <a:gd name="T2" fmla="*/ 0 w 304800"/>
              <a:gd name="T3" fmla="*/ 0 h 1130300"/>
              <a:gd name="T4" fmla="*/ 0 w 304800"/>
              <a:gd name="T5" fmla="*/ 1658 h 1130300"/>
              <a:gd name="T6" fmla="*/ 1981 w 304800"/>
              <a:gd name="T7" fmla="*/ 1658 h 1130300"/>
              <a:gd name="T8" fmla="*/ 1981 w 304800"/>
              <a:gd name="T9" fmla="*/ 1658 h 1130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1130300"/>
              <a:gd name="T17" fmla="*/ 304800 w 304800"/>
              <a:gd name="T18" fmla="*/ 1130300 h 1130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1130300">
                <a:moveTo>
                  <a:pt x="304800" y="0"/>
                </a:moveTo>
                <a:lnTo>
                  <a:pt x="0" y="0"/>
                </a:lnTo>
                <a:lnTo>
                  <a:pt x="0" y="1130300"/>
                </a:lnTo>
                <a:lnTo>
                  <a:pt x="304800" y="11303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TextBox 14"/>
          <p:cNvSpPr txBox="1">
            <a:spLocks noChangeArrowheads="1"/>
          </p:cNvSpPr>
          <p:nvPr/>
        </p:nvSpPr>
        <p:spPr bwMode="auto">
          <a:xfrm>
            <a:off x="4005263" y="507365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20</a:t>
            </a:r>
          </a:p>
        </p:txBody>
      </p:sp>
      <p:sp>
        <p:nvSpPr>
          <p:cNvPr id="29710" name="TextBox 14"/>
          <p:cNvSpPr txBox="1">
            <a:spLocks noChangeArrowheads="1"/>
          </p:cNvSpPr>
          <p:nvPr/>
        </p:nvSpPr>
        <p:spPr bwMode="auto">
          <a:xfrm>
            <a:off x="4005263" y="542925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21</a:t>
            </a:r>
          </a:p>
        </p:txBody>
      </p:sp>
      <p:sp>
        <p:nvSpPr>
          <p:cNvPr id="29711" name="TextBox 14"/>
          <p:cNvSpPr txBox="1">
            <a:spLocks noChangeArrowheads="1"/>
          </p:cNvSpPr>
          <p:nvPr/>
        </p:nvSpPr>
        <p:spPr bwMode="auto">
          <a:xfrm>
            <a:off x="4005263" y="5824538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22</a:t>
            </a:r>
          </a:p>
        </p:txBody>
      </p:sp>
      <p:sp>
        <p:nvSpPr>
          <p:cNvPr id="29712" name="TextBox 14"/>
          <p:cNvSpPr txBox="1">
            <a:spLocks noChangeArrowheads="1"/>
          </p:cNvSpPr>
          <p:nvPr/>
        </p:nvSpPr>
        <p:spPr bwMode="auto">
          <a:xfrm>
            <a:off x="4479925" y="3346450"/>
            <a:ext cx="2682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17</a:t>
            </a:r>
          </a:p>
        </p:txBody>
      </p:sp>
      <p:cxnSp>
        <p:nvCxnSpPr>
          <p:cNvPr id="29713" name="Straight Connector 20"/>
          <p:cNvCxnSpPr>
            <a:cxnSpLocks noChangeShapeType="1"/>
          </p:cNvCxnSpPr>
          <p:nvPr/>
        </p:nvCxnSpPr>
        <p:spPr bwMode="auto">
          <a:xfrm rot="10800000">
            <a:off x="3649663" y="3479800"/>
            <a:ext cx="820737" cy="50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4" name="TextBox 14"/>
          <p:cNvSpPr txBox="1">
            <a:spLocks noChangeArrowheads="1"/>
          </p:cNvSpPr>
          <p:nvPr/>
        </p:nvSpPr>
        <p:spPr bwMode="auto">
          <a:xfrm>
            <a:off x="4479925" y="3074988"/>
            <a:ext cx="268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16</a:t>
            </a:r>
          </a:p>
        </p:txBody>
      </p:sp>
      <p:cxnSp>
        <p:nvCxnSpPr>
          <p:cNvPr id="29715" name="Straight Connector 22"/>
          <p:cNvCxnSpPr>
            <a:cxnSpLocks noChangeShapeType="1"/>
          </p:cNvCxnSpPr>
          <p:nvPr/>
        </p:nvCxnSpPr>
        <p:spPr bwMode="auto">
          <a:xfrm rot="10800000" flipV="1">
            <a:off x="3733800" y="3284538"/>
            <a:ext cx="75406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6" name="TextBox 14"/>
          <p:cNvSpPr txBox="1">
            <a:spLocks noChangeArrowheads="1"/>
          </p:cNvSpPr>
          <p:nvPr/>
        </p:nvSpPr>
        <p:spPr bwMode="auto">
          <a:xfrm>
            <a:off x="4479925" y="2795588"/>
            <a:ext cx="268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15</a:t>
            </a:r>
          </a:p>
        </p:txBody>
      </p:sp>
      <p:cxnSp>
        <p:nvCxnSpPr>
          <p:cNvPr id="29717" name="Straight Connector 24"/>
          <p:cNvCxnSpPr>
            <a:cxnSpLocks noChangeShapeType="1"/>
          </p:cNvCxnSpPr>
          <p:nvPr/>
        </p:nvCxnSpPr>
        <p:spPr bwMode="auto">
          <a:xfrm rot="10800000" flipV="1">
            <a:off x="3665538" y="3014663"/>
            <a:ext cx="822325" cy="1349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8" name="TextBox 14"/>
          <p:cNvSpPr txBox="1">
            <a:spLocks noChangeArrowheads="1"/>
          </p:cNvSpPr>
          <p:nvPr/>
        </p:nvSpPr>
        <p:spPr bwMode="auto">
          <a:xfrm>
            <a:off x="4479925" y="1195388"/>
            <a:ext cx="268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14</a:t>
            </a:r>
          </a:p>
        </p:txBody>
      </p:sp>
      <p:cxnSp>
        <p:nvCxnSpPr>
          <p:cNvPr id="29719" name="Straight Connector 26"/>
          <p:cNvCxnSpPr>
            <a:cxnSpLocks noChangeShapeType="1"/>
          </p:cNvCxnSpPr>
          <p:nvPr/>
        </p:nvCxnSpPr>
        <p:spPr bwMode="auto">
          <a:xfrm rot="10800000">
            <a:off x="3733800" y="1303338"/>
            <a:ext cx="754063" cy="936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0" name="TextBox 14"/>
          <p:cNvSpPr txBox="1">
            <a:spLocks noChangeArrowheads="1"/>
          </p:cNvSpPr>
          <p:nvPr/>
        </p:nvSpPr>
        <p:spPr bwMode="auto">
          <a:xfrm>
            <a:off x="4479925" y="849313"/>
            <a:ext cx="268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13</a:t>
            </a:r>
          </a:p>
        </p:txBody>
      </p:sp>
      <p:cxnSp>
        <p:nvCxnSpPr>
          <p:cNvPr id="29721" name="Straight Connector 28"/>
          <p:cNvCxnSpPr>
            <a:cxnSpLocks noChangeShapeType="1"/>
          </p:cNvCxnSpPr>
          <p:nvPr/>
        </p:nvCxnSpPr>
        <p:spPr bwMode="auto">
          <a:xfrm rot="10800000" flipV="1">
            <a:off x="3911600" y="1074738"/>
            <a:ext cx="576263" cy="1111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2" name="TextBox 41"/>
          <p:cNvSpPr txBox="1">
            <a:spLocks noChangeArrowheads="1"/>
          </p:cNvSpPr>
          <p:nvPr/>
        </p:nvSpPr>
        <p:spPr bwMode="auto">
          <a:xfrm>
            <a:off x="1244600" y="3429000"/>
            <a:ext cx="115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10</a:t>
            </a:r>
          </a:p>
        </p:txBody>
      </p:sp>
      <p:cxnSp>
        <p:nvCxnSpPr>
          <p:cNvPr id="29723" name="Straight Connector 30"/>
          <p:cNvCxnSpPr>
            <a:cxnSpLocks noChangeShapeType="1"/>
            <a:endCxn id="29722" idx="3"/>
          </p:cNvCxnSpPr>
          <p:nvPr/>
        </p:nvCxnSpPr>
        <p:spPr bwMode="auto">
          <a:xfrm rot="10800000" flipV="1">
            <a:off x="2395538" y="3513138"/>
            <a:ext cx="1016000" cy="10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4" name="TextBox 41"/>
          <p:cNvSpPr txBox="1">
            <a:spLocks noChangeArrowheads="1"/>
          </p:cNvSpPr>
          <p:nvPr/>
        </p:nvSpPr>
        <p:spPr bwMode="auto">
          <a:xfrm>
            <a:off x="1244600" y="3159125"/>
            <a:ext cx="1150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9</a:t>
            </a:r>
          </a:p>
        </p:txBody>
      </p:sp>
      <p:cxnSp>
        <p:nvCxnSpPr>
          <p:cNvPr id="29725" name="Straight Connector 32"/>
          <p:cNvCxnSpPr>
            <a:cxnSpLocks noChangeShapeType="1"/>
          </p:cNvCxnSpPr>
          <p:nvPr/>
        </p:nvCxnSpPr>
        <p:spPr bwMode="auto">
          <a:xfrm rot="10800000">
            <a:off x="2405063" y="3352800"/>
            <a:ext cx="11001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6" name="TextBox 41"/>
          <p:cNvSpPr txBox="1">
            <a:spLocks noChangeArrowheads="1"/>
          </p:cNvSpPr>
          <p:nvPr/>
        </p:nvSpPr>
        <p:spPr bwMode="auto">
          <a:xfrm>
            <a:off x="1244600" y="2928938"/>
            <a:ext cx="1150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8</a:t>
            </a:r>
          </a:p>
        </p:txBody>
      </p:sp>
      <p:cxnSp>
        <p:nvCxnSpPr>
          <p:cNvPr id="29727" name="Straight Connector 34"/>
          <p:cNvCxnSpPr>
            <a:cxnSpLocks noChangeShapeType="1"/>
            <a:endCxn id="29726" idx="3"/>
          </p:cNvCxnSpPr>
          <p:nvPr/>
        </p:nvCxnSpPr>
        <p:spPr bwMode="auto">
          <a:xfrm rot="10800000">
            <a:off x="2395538" y="3114675"/>
            <a:ext cx="1084262" cy="136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8" name="TextBox 41"/>
          <p:cNvSpPr txBox="1">
            <a:spLocks noChangeArrowheads="1"/>
          </p:cNvSpPr>
          <p:nvPr/>
        </p:nvSpPr>
        <p:spPr bwMode="auto">
          <a:xfrm>
            <a:off x="1244600" y="2674938"/>
            <a:ext cx="1150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7</a:t>
            </a:r>
          </a:p>
        </p:txBody>
      </p:sp>
      <p:cxnSp>
        <p:nvCxnSpPr>
          <p:cNvPr id="29729" name="Straight Connector 36"/>
          <p:cNvCxnSpPr>
            <a:cxnSpLocks noChangeShapeType="1"/>
          </p:cNvCxnSpPr>
          <p:nvPr/>
        </p:nvCxnSpPr>
        <p:spPr bwMode="auto">
          <a:xfrm rot="10800000">
            <a:off x="2438400" y="2878138"/>
            <a:ext cx="1049338" cy="2381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0" name="TextBox 41"/>
          <p:cNvSpPr txBox="1">
            <a:spLocks noChangeArrowheads="1"/>
          </p:cNvSpPr>
          <p:nvPr/>
        </p:nvSpPr>
        <p:spPr bwMode="auto">
          <a:xfrm>
            <a:off x="1244600" y="1914525"/>
            <a:ext cx="1150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6</a:t>
            </a:r>
          </a:p>
        </p:txBody>
      </p:sp>
      <p:cxnSp>
        <p:nvCxnSpPr>
          <p:cNvPr id="29731" name="Straight Connector 38"/>
          <p:cNvCxnSpPr>
            <a:cxnSpLocks noChangeShapeType="1"/>
          </p:cNvCxnSpPr>
          <p:nvPr/>
        </p:nvCxnSpPr>
        <p:spPr bwMode="auto">
          <a:xfrm rot="10800000">
            <a:off x="2405063" y="2100263"/>
            <a:ext cx="10160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2" name="TextBox 41"/>
          <p:cNvSpPr txBox="1">
            <a:spLocks noChangeArrowheads="1"/>
          </p:cNvSpPr>
          <p:nvPr/>
        </p:nvSpPr>
        <p:spPr bwMode="auto">
          <a:xfrm>
            <a:off x="1244600" y="1127125"/>
            <a:ext cx="1150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5</a:t>
            </a:r>
          </a:p>
        </p:txBody>
      </p:sp>
      <p:cxnSp>
        <p:nvCxnSpPr>
          <p:cNvPr id="29733" name="Straight Connector 40"/>
          <p:cNvCxnSpPr>
            <a:cxnSpLocks noChangeShapeType="1"/>
          </p:cNvCxnSpPr>
          <p:nvPr/>
        </p:nvCxnSpPr>
        <p:spPr bwMode="auto">
          <a:xfrm rot="10800000" flipV="1">
            <a:off x="2395538" y="1187450"/>
            <a:ext cx="779462" cy="90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4" name="TextBox 41"/>
          <p:cNvSpPr txBox="1">
            <a:spLocks noChangeArrowheads="1"/>
          </p:cNvSpPr>
          <p:nvPr/>
        </p:nvSpPr>
        <p:spPr bwMode="auto">
          <a:xfrm>
            <a:off x="1244600" y="889000"/>
            <a:ext cx="115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4</a:t>
            </a:r>
          </a:p>
        </p:txBody>
      </p:sp>
      <p:cxnSp>
        <p:nvCxnSpPr>
          <p:cNvPr id="29735" name="Straight Connector 42"/>
          <p:cNvCxnSpPr>
            <a:cxnSpLocks noChangeShapeType="1"/>
          </p:cNvCxnSpPr>
          <p:nvPr/>
        </p:nvCxnSpPr>
        <p:spPr bwMode="auto">
          <a:xfrm rot="10800000" flipV="1">
            <a:off x="2405063" y="1066800"/>
            <a:ext cx="939800" cy="2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6" name="TextBox 43"/>
          <p:cNvSpPr txBox="1">
            <a:spLocks noChangeArrowheads="1"/>
          </p:cNvSpPr>
          <p:nvPr/>
        </p:nvSpPr>
        <p:spPr bwMode="auto">
          <a:xfrm>
            <a:off x="1244600" y="669925"/>
            <a:ext cx="1150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3</a:t>
            </a:r>
          </a:p>
        </p:txBody>
      </p:sp>
      <p:cxnSp>
        <p:nvCxnSpPr>
          <p:cNvPr id="29737" name="Straight Connector 44"/>
          <p:cNvCxnSpPr>
            <a:cxnSpLocks noChangeShapeType="1"/>
            <a:endCxn id="29736" idx="3"/>
          </p:cNvCxnSpPr>
          <p:nvPr/>
        </p:nvCxnSpPr>
        <p:spPr bwMode="auto">
          <a:xfrm rot="10800000">
            <a:off x="2395538" y="854075"/>
            <a:ext cx="1058862" cy="128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8" name="TextBox 45"/>
          <p:cNvSpPr txBox="1">
            <a:spLocks noChangeArrowheads="1"/>
          </p:cNvSpPr>
          <p:nvPr/>
        </p:nvSpPr>
        <p:spPr bwMode="auto">
          <a:xfrm>
            <a:off x="1244600" y="457200"/>
            <a:ext cx="115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2</a:t>
            </a:r>
          </a:p>
        </p:txBody>
      </p:sp>
      <p:cxnSp>
        <p:nvCxnSpPr>
          <p:cNvPr id="29739" name="Straight Connector 46"/>
          <p:cNvCxnSpPr>
            <a:cxnSpLocks noChangeShapeType="1"/>
            <a:endCxn id="29738" idx="3"/>
          </p:cNvCxnSpPr>
          <p:nvPr/>
        </p:nvCxnSpPr>
        <p:spPr bwMode="auto">
          <a:xfrm rot="10800000">
            <a:off x="2395538" y="642938"/>
            <a:ext cx="974725" cy="1111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40" name="TextBox 47"/>
          <p:cNvSpPr txBox="1">
            <a:spLocks noChangeArrowheads="1"/>
          </p:cNvSpPr>
          <p:nvPr/>
        </p:nvSpPr>
        <p:spPr bwMode="auto">
          <a:xfrm>
            <a:off x="1244600" y="195263"/>
            <a:ext cx="1150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1</a:t>
            </a:r>
          </a:p>
        </p:txBody>
      </p:sp>
      <p:cxnSp>
        <p:nvCxnSpPr>
          <p:cNvPr id="29741" name="Straight Connector 48"/>
          <p:cNvCxnSpPr>
            <a:cxnSpLocks noChangeShapeType="1"/>
            <a:endCxn id="29740" idx="3"/>
          </p:cNvCxnSpPr>
          <p:nvPr/>
        </p:nvCxnSpPr>
        <p:spPr bwMode="auto">
          <a:xfrm rot="10800000">
            <a:off x="2395538" y="379413"/>
            <a:ext cx="1109662" cy="1539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42" name="TextBox 14"/>
          <p:cNvSpPr txBox="1">
            <a:spLocks noChangeArrowheads="1"/>
          </p:cNvSpPr>
          <p:nvPr/>
        </p:nvSpPr>
        <p:spPr bwMode="auto">
          <a:xfrm>
            <a:off x="4479925" y="4337050"/>
            <a:ext cx="2682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19</a:t>
            </a:r>
          </a:p>
        </p:txBody>
      </p:sp>
      <p:cxnSp>
        <p:nvCxnSpPr>
          <p:cNvPr id="29743" name="Straight Connector 81"/>
          <p:cNvCxnSpPr>
            <a:cxnSpLocks noChangeShapeType="1"/>
          </p:cNvCxnSpPr>
          <p:nvPr/>
        </p:nvCxnSpPr>
        <p:spPr bwMode="auto">
          <a:xfrm rot="10800000" flipV="1">
            <a:off x="3751263" y="4605338"/>
            <a:ext cx="762000" cy="517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546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map4e_fig_10_13a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2100"/>
            <a:ext cx="572770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41"/>
          <p:cNvSpPr txBox="1">
            <a:spLocks noChangeArrowheads="1"/>
          </p:cNvSpPr>
          <p:nvPr/>
        </p:nvSpPr>
        <p:spPr bwMode="auto">
          <a:xfrm>
            <a:off x="2522538" y="301625"/>
            <a:ext cx="48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1</a:t>
            </a:r>
          </a:p>
        </p:txBody>
      </p:sp>
      <p:cxnSp>
        <p:nvCxnSpPr>
          <p:cNvPr id="30724" name="Straight Connector 3"/>
          <p:cNvCxnSpPr>
            <a:cxnSpLocks noChangeShapeType="1"/>
          </p:cNvCxnSpPr>
          <p:nvPr/>
        </p:nvCxnSpPr>
        <p:spPr bwMode="auto">
          <a:xfrm rot="16200000" flipV="1">
            <a:off x="3317876" y="1228725"/>
            <a:ext cx="1109662" cy="79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5" name="Straight Connector 4"/>
          <p:cNvCxnSpPr>
            <a:cxnSpLocks noChangeShapeType="1"/>
          </p:cNvCxnSpPr>
          <p:nvPr/>
        </p:nvCxnSpPr>
        <p:spPr bwMode="auto">
          <a:xfrm rot="-5400000">
            <a:off x="5418932" y="1185069"/>
            <a:ext cx="10160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6" name="Straight Connector 5"/>
          <p:cNvCxnSpPr>
            <a:cxnSpLocks noChangeShapeType="1"/>
          </p:cNvCxnSpPr>
          <p:nvPr/>
        </p:nvCxnSpPr>
        <p:spPr bwMode="auto">
          <a:xfrm rot="5400000" flipH="1" flipV="1">
            <a:off x="3556000" y="1633538"/>
            <a:ext cx="2420937" cy="509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7" name="TextBox 41"/>
          <p:cNvSpPr txBox="1">
            <a:spLocks noChangeArrowheads="1"/>
          </p:cNvSpPr>
          <p:nvPr/>
        </p:nvSpPr>
        <p:spPr bwMode="auto">
          <a:xfrm>
            <a:off x="3635375" y="301625"/>
            <a:ext cx="371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2</a:t>
            </a:r>
          </a:p>
        </p:txBody>
      </p:sp>
      <p:sp>
        <p:nvSpPr>
          <p:cNvPr id="30728" name="TextBox 41"/>
          <p:cNvSpPr txBox="1">
            <a:spLocks noChangeArrowheads="1"/>
          </p:cNvSpPr>
          <p:nvPr/>
        </p:nvSpPr>
        <p:spPr bwMode="auto">
          <a:xfrm>
            <a:off x="4756150" y="301625"/>
            <a:ext cx="439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3</a:t>
            </a:r>
          </a:p>
        </p:txBody>
      </p:sp>
      <p:sp>
        <p:nvSpPr>
          <p:cNvPr id="30729" name="TextBox 41"/>
          <p:cNvSpPr txBox="1">
            <a:spLocks noChangeArrowheads="1"/>
          </p:cNvSpPr>
          <p:nvPr/>
        </p:nvSpPr>
        <p:spPr bwMode="auto">
          <a:xfrm>
            <a:off x="5613400" y="301625"/>
            <a:ext cx="449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4</a:t>
            </a: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2852738" y="711200"/>
            <a:ext cx="1033462" cy="1938338"/>
          </a:xfrm>
          <a:custGeom>
            <a:avLst/>
            <a:gdLst>
              <a:gd name="T0" fmla="*/ 0 w 1032933"/>
              <a:gd name="T1" fmla="*/ 0 h 1938867"/>
              <a:gd name="T2" fmla="*/ 736977 w 1032933"/>
              <a:gd name="T3" fmla="*/ 1870622 h 1938867"/>
              <a:gd name="T4" fmla="*/ 1033462 w 1032933"/>
              <a:gd name="T5" fmla="*/ 1938338 h 1938867"/>
              <a:gd name="T6" fmla="*/ 0 60000 65536"/>
              <a:gd name="T7" fmla="*/ 0 60000 65536"/>
              <a:gd name="T8" fmla="*/ 0 60000 65536"/>
              <a:gd name="T9" fmla="*/ 0 w 1032933"/>
              <a:gd name="T10" fmla="*/ 0 h 1938867"/>
              <a:gd name="T11" fmla="*/ 1032933 w 1032933"/>
              <a:gd name="T12" fmla="*/ 1938867 h 19388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2933" h="1938867">
                <a:moveTo>
                  <a:pt x="0" y="0"/>
                </a:moveTo>
                <a:lnTo>
                  <a:pt x="736600" y="1871133"/>
                </a:lnTo>
                <a:lnTo>
                  <a:pt x="1032933" y="1938867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1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map4e_fig_10_13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92100"/>
            <a:ext cx="5922963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47" name="Straight Connector 2"/>
          <p:cNvCxnSpPr>
            <a:cxnSpLocks noChangeShapeType="1"/>
          </p:cNvCxnSpPr>
          <p:nvPr/>
        </p:nvCxnSpPr>
        <p:spPr bwMode="auto">
          <a:xfrm rot="5400000" flipH="1" flipV="1">
            <a:off x="2667794" y="4631532"/>
            <a:ext cx="1455737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8" name="TextBox 41"/>
          <p:cNvSpPr txBox="1">
            <a:spLocks noChangeArrowheads="1"/>
          </p:cNvSpPr>
          <p:nvPr/>
        </p:nvSpPr>
        <p:spPr bwMode="auto">
          <a:xfrm>
            <a:off x="2903538" y="5491163"/>
            <a:ext cx="449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5</a:t>
            </a:r>
          </a:p>
        </p:txBody>
      </p:sp>
      <p:cxnSp>
        <p:nvCxnSpPr>
          <p:cNvPr id="31749" name="Straight Connector 5"/>
          <p:cNvCxnSpPr>
            <a:cxnSpLocks noChangeShapeType="1"/>
          </p:cNvCxnSpPr>
          <p:nvPr/>
        </p:nvCxnSpPr>
        <p:spPr bwMode="auto">
          <a:xfrm rot="5400000" flipH="1" flipV="1">
            <a:off x="2857500" y="4000501"/>
            <a:ext cx="2446337" cy="576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TextBox 41"/>
          <p:cNvSpPr txBox="1">
            <a:spLocks noChangeArrowheads="1"/>
          </p:cNvSpPr>
          <p:nvPr/>
        </p:nvSpPr>
        <p:spPr bwMode="auto">
          <a:xfrm>
            <a:off x="3454400" y="5491163"/>
            <a:ext cx="449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6</a:t>
            </a:r>
          </a:p>
        </p:txBody>
      </p:sp>
      <p:cxnSp>
        <p:nvCxnSpPr>
          <p:cNvPr id="31751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3463132" y="4004469"/>
            <a:ext cx="2319337" cy="6953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2" name="TextBox 41"/>
          <p:cNvSpPr txBox="1">
            <a:spLocks noChangeArrowheads="1"/>
          </p:cNvSpPr>
          <p:nvPr/>
        </p:nvSpPr>
        <p:spPr bwMode="auto">
          <a:xfrm>
            <a:off x="3937000" y="5491163"/>
            <a:ext cx="449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7</a:t>
            </a:r>
          </a:p>
        </p:txBody>
      </p:sp>
      <p:cxnSp>
        <p:nvCxnSpPr>
          <p:cNvPr id="31753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4169569" y="4339432"/>
            <a:ext cx="1760537" cy="584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4" name="TextBox 41"/>
          <p:cNvSpPr txBox="1">
            <a:spLocks noChangeArrowheads="1"/>
          </p:cNvSpPr>
          <p:nvPr/>
        </p:nvSpPr>
        <p:spPr bwMode="auto">
          <a:xfrm>
            <a:off x="4419600" y="5491163"/>
            <a:ext cx="449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8</a:t>
            </a:r>
          </a:p>
        </p:txBody>
      </p:sp>
      <p:cxnSp>
        <p:nvCxnSpPr>
          <p:cNvPr id="31755" name="Straight Connector 11"/>
          <p:cNvCxnSpPr>
            <a:cxnSpLocks noChangeShapeType="1"/>
          </p:cNvCxnSpPr>
          <p:nvPr/>
        </p:nvCxnSpPr>
        <p:spPr bwMode="auto">
          <a:xfrm rot="5400000" flipH="1" flipV="1">
            <a:off x="4652169" y="4194969"/>
            <a:ext cx="1905000" cy="7286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6" name="TextBox 41"/>
          <p:cNvSpPr txBox="1">
            <a:spLocks noChangeArrowheads="1"/>
          </p:cNvSpPr>
          <p:nvPr/>
        </p:nvSpPr>
        <p:spPr bwMode="auto">
          <a:xfrm>
            <a:off x="4902200" y="5491163"/>
            <a:ext cx="449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9</a:t>
            </a:r>
          </a:p>
        </p:txBody>
      </p:sp>
      <p:cxnSp>
        <p:nvCxnSpPr>
          <p:cNvPr id="31757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5181600" y="4572001"/>
            <a:ext cx="1481137" cy="3984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13259977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8" name="TextBox 41"/>
          <p:cNvSpPr txBox="1">
            <a:spLocks noChangeArrowheads="1"/>
          </p:cNvSpPr>
          <p:nvPr/>
        </p:nvSpPr>
        <p:spPr bwMode="auto">
          <a:xfrm>
            <a:off x="5384800" y="5491163"/>
            <a:ext cx="1414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Epiphyseal</a:t>
            </a:r>
          </a:p>
          <a:p>
            <a:r>
              <a:rPr lang="en-US" altLang="en-US" sz="1800"/>
              <a:t>plate</a:t>
            </a:r>
          </a:p>
        </p:txBody>
      </p:sp>
    </p:spTree>
    <p:extLst>
      <p:ext uri="{BB962C8B-B14F-4D97-AF65-F5344CB8AC3E}">
        <p14:creationId xmlns:p14="http://schemas.microsoft.com/office/powerpoint/2010/main" val="36492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map4e_fig_11_01a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92100"/>
            <a:ext cx="283368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5918200" y="431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6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884738" y="627063"/>
            <a:ext cx="9906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5918200" y="1109663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7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691063" y="1304925"/>
            <a:ext cx="118427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5918200" y="1447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8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673600" y="1644650"/>
            <a:ext cx="1201738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5918200" y="282733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9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970463" y="3024188"/>
            <a:ext cx="9048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5918200" y="4224338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10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5046663" y="4421188"/>
            <a:ext cx="8286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3085" name="TextBox 20"/>
          <p:cNvSpPr txBox="1">
            <a:spLocks noChangeArrowheads="1"/>
          </p:cNvSpPr>
          <p:nvPr/>
        </p:nvSpPr>
        <p:spPr bwMode="auto">
          <a:xfrm>
            <a:off x="2725738" y="53340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5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3055938" y="5538788"/>
            <a:ext cx="14065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3087" name="TextBox 23"/>
          <p:cNvSpPr txBox="1">
            <a:spLocks noChangeArrowheads="1"/>
          </p:cNvSpPr>
          <p:nvPr/>
        </p:nvSpPr>
        <p:spPr bwMode="auto">
          <a:xfrm>
            <a:off x="2725738" y="33099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3055938" y="3514725"/>
            <a:ext cx="6350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3089" name="TextBox 25"/>
          <p:cNvSpPr txBox="1">
            <a:spLocks noChangeArrowheads="1"/>
          </p:cNvSpPr>
          <p:nvPr/>
        </p:nvSpPr>
        <p:spPr bwMode="auto">
          <a:xfrm>
            <a:off x="2725738" y="22939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3081338" y="2498725"/>
            <a:ext cx="10160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3091" name="TextBox 27"/>
          <p:cNvSpPr txBox="1">
            <a:spLocks noChangeArrowheads="1"/>
          </p:cNvSpPr>
          <p:nvPr/>
        </p:nvSpPr>
        <p:spPr bwMode="auto">
          <a:xfrm>
            <a:off x="2725738" y="1389063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3055938" y="1593850"/>
            <a:ext cx="1109662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3093" name="TextBox 34"/>
          <p:cNvSpPr txBox="1">
            <a:spLocks noChangeArrowheads="1"/>
          </p:cNvSpPr>
          <p:nvPr/>
        </p:nvSpPr>
        <p:spPr bwMode="auto">
          <a:xfrm>
            <a:off x="2725738" y="28956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3081338" y="3100388"/>
            <a:ext cx="1592262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3095" name="TextBox 41"/>
          <p:cNvSpPr txBox="1">
            <a:spLocks noChangeArrowheads="1"/>
          </p:cNvSpPr>
          <p:nvPr/>
        </p:nvSpPr>
        <p:spPr bwMode="auto">
          <a:xfrm>
            <a:off x="3657600" y="5951538"/>
            <a:ext cx="2036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(a) Anterior view</a:t>
            </a:r>
          </a:p>
        </p:txBody>
      </p:sp>
    </p:spTree>
    <p:extLst>
      <p:ext uri="{BB962C8B-B14F-4D97-AF65-F5344CB8AC3E}">
        <p14:creationId xmlns:p14="http://schemas.microsoft.com/office/powerpoint/2010/main" val="12171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map4e_fig_11_01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92100"/>
            <a:ext cx="524668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5773738" y="3436938"/>
            <a:ext cx="407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11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4910138" y="3532188"/>
            <a:ext cx="830262" cy="1587"/>
          </a:xfrm>
          <a:prstGeom prst="line">
            <a:avLst/>
          </a:prstGeom>
          <a:noFill/>
          <a:ln>
            <a:noFill/>
          </a:ln>
          <a:effectLst>
            <a:outerShdw blurRad="25400" dist="12700" dir="2700000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4101" name="Oval 6"/>
          <p:cNvSpPr>
            <a:spLocks noChangeArrowheads="1"/>
          </p:cNvSpPr>
          <p:nvPr/>
        </p:nvSpPr>
        <p:spPr bwMode="auto">
          <a:xfrm>
            <a:off x="3784600" y="3538538"/>
            <a:ext cx="211138" cy="2127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962400" y="3641725"/>
            <a:ext cx="1770063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2489200" y="5207000"/>
            <a:ext cx="2268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(b) Tooth in alveolus</a:t>
            </a:r>
          </a:p>
        </p:txBody>
      </p:sp>
    </p:spTree>
    <p:extLst>
      <p:ext uri="{BB962C8B-B14F-4D97-AF65-F5344CB8AC3E}">
        <p14:creationId xmlns:p14="http://schemas.microsoft.com/office/powerpoint/2010/main" val="1980205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map4e_fig_11_02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2100"/>
            <a:ext cx="571023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307138" y="1820863"/>
            <a:ext cx="35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5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5951538" y="4235450"/>
            <a:ext cx="830262" cy="1588"/>
          </a:xfrm>
          <a:prstGeom prst="line">
            <a:avLst/>
          </a:prstGeom>
          <a:noFill/>
          <a:ln>
            <a:noFill/>
          </a:ln>
          <a:effectLst>
            <a:outerShdw blurRad="25400" dist="12700" dir="2700000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5934869" y="2116932"/>
            <a:ext cx="414337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4030663" y="5892800"/>
            <a:ext cx="156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Frontal section</a:t>
            </a: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6070600" y="947738"/>
            <a:ext cx="146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Periosteum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5291138" y="1179513"/>
            <a:ext cx="7461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6307138" y="2311400"/>
            <a:ext cx="347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6</a:t>
            </a:r>
          </a:p>
        </p:txBody>
      </p: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5935663" y="2590800"/>
            <a:ext cx="396875" cy="363538"/>
          </a:xfrm>
          <a:custGeom>
            <a:avLst/>
            <a:gdLst>
              <a:gd name="T0" fmla="*/ 0 w 397934"/>
              <a:gd name="T1" fmla="*/ 219813 h 364067"/>
              <a:gd name="T2" fmla="*/ 396875 w 397934"/>
              <a:gd name="T3" fmla="*/ 0 h 364067"/>
              <a:gd name="T4" fmla="*/ 151994 w 397934"/>
              <a:gd name="T5" fmla="*/ 363538 h 364067"/>
              <a:gd name="T6" fmla="*/ 0 60000 65536"/>
              <a:gd name="T7" fmla="*/ 0 60000 65536"/>
              <a:gd name="T8" fmla="*/ 0 60000 65536"/>
              <a:gd name="T9" fmla="*/ 0 w 397934"/>
              <a:gd name="T10" fmla="*/ 0 h 364067"/>
              <a:gd name="T11" fmla="*/ 397934 w 397934"/>
              <a:gd name="T12" fmla="*/ 364067 h 3640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934" h="364067">
                <a:moveTo>
                  <a:pt x="0" y="220133"/>
                </a:moveTo>
                <a:lnTo>
                  <a:pt x="397934" y="0"/>
                </a:lnTo>
                <a:lnTo>
                  <a:pt x="152400" y="364067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131" name="TextBox 16"/>
          <p:cNvSpPr txBox="1">
            <a:spLocks noChangeArrowheads="1"/>
          </p:cNvSpPr>
          <p:nvPr/>
        </p:nvSpPr>
        <p:spPr bwMode="auto">
          <a:xfrm>
            <a:off x="2217738" y="2100263"/>
            <a:ext cx="563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1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794000" y="2314575"/>
            <a:ext cx="1414463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5133" name="TextBox 20"/>
          <p:cNvSpPr txBox="1">
            <a:spLocks noChangeArrowheads="1"/>
          </p:cNvSpPr>
          <p:nvPr/>
        </p:nvSpPr>
        <p:spPr bwMode="auto">
          <a:xfrm>
            <a:off x="1201738" y="2827338"/>
            <a:ext cx="130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(Liquid) 2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2481263" y="3106738"/>
            <a:ext cx="914400" cy="2174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5135" name="TextBox 22"/>
          <p:cNvSpPr txBox="1">
            <a:spLocks noChangeArrowheads="1"/>
          </p:cNvSpPr>
          <p:nvPr/>
        </p:nvSpPr>
        <p:spPr bwMode="auto">
          <a:xfrm>
            <a:off x="1277938" y="3276600"/>
            <a:ext cx="1231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800"/>
              <a:t>(Space) 3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V="1">
            <a:off x="2489200" y="3486150"/>
            <a:ext cx="906463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5137" name="TextBox 24"/>
          <p:cNvSpPr txBox="1">
            <a:spLocks noChangeArrowheads="1"/>
          </p:cNvSpPr>
          <p:nvPr/>
        </p:nvSpPr>
        <p:spPr bwMode="auto">
          <a:xfrm>
            <a:off x="1812925" y="39624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sp>
        <p:nvSpPr>
          <p:cNvPr id="31" name="Freeform 30"/>
          <p:cNvSpPr>
            <a:spLocks noChangeArrowheads="1"/>
          </p:cNvSpPr>
          <p:nvPr/>
        </p:nvSpPr>
        <p:spPr bwMode="auto">
          <a:xfrm>
            <a:off x="2151063" y="3759200"/>
            <a:ext cx="1879600" cy="406400"/>
          </a:xfrm>
          <a:custGeom>
            <a:avLst/>
            <a:gdLst>
              <a:gd name="T0" fmla="*/ 1693334 w 1879600"/>
              <a:gd name="T1" fmla="*/ 0 h 406400"/>
              <a:gd name="T2" fmla="*/ 0 w 1879600"/>
              <a:gd name="T3" fmla="*/ 406400 h 406400"/>
              <a:gd name="T4" fmla="*/ 1879600 w 1879600"/>
              <a:gd name="T5" fmla="*/ 372533 h 406400"/>
              <a:gd name="T6" fmla="*/ 0 60000 65536"/>
              <a:gd name="T7" fmla="*/ 0 60000 65536"/>
              <a:gd name="T8" fmla="*/ 0 60000 65536"/>
              <a:gd name="T9" fmla="*/ 0 w 1879600"/>
              <a:gd name="T10" fmla="*/ 0 h 406400"/>
              <a:gd name="T11" fmla="*/ 1879600 w 1879600"/>
              <a:gd name="T12" fmla="*/ 406400 h 406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9600" h="406400">
                <a:moveTo>
                  <a:pt x="1693334" y="0"/>
                </a:moveTo>
                <a:lnTo>
                  <a:pt x="0" y="406400"/>
                </a:lnTo>
                <a:lnTo>
                  <a:pt x="1879600" y="372533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139" name="TextBox 32"/>
          <p:cNvSpPr txBox="1">
            <a:spLocks noChangeArrowheads="1"/>
          </p:cNvSpPr>
          <p:nvPr/>
        </p:nvSpPr>
        <p:spPr bwMode="auto">
          <a:xfrm>
            <a:off x="3124200" y="449263"/>
            <a:ext cx="1100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Frontal</a:t>
            </a:r>
          </a:p>
          <a:p>
            <a:r>
              <a:rPr lang="en-US" altLang="en-US" sz="1800"/>
              <a:t>plane</a:t>
            </a:r>
          </a:p>
        </p:txBody>
      </p: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2717800" y="657225"/>
            <a:ext cx="3810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39" name="Freeform 38"/>
          <p:cNvSpPr>
            <a:spLocks noChangeArrowheads="1"/>
          </p:cNvSpPr>
          <p:nvPr/>
        </p:nvSpPr>
        <p:spPr bwMode="auto">
          <a:xfrm>
            <a:off x="6383338" y="1795463"/>
            <a:ext cx="271462" cy="973137"/>
          </a:xfrm>
          <a:custGeom>
            <a:avLst/>
            <a:gdLst>
              <a:gd name="T0" fmla="*/ 0 w 270933"/>
              <a:gd name="T1" fmla="*/ 0 h 973667"/>
              <a:gd name="T2" fmla="*/ 271462 w 270933"/>
              <a:gd name="T3" fmla="*/ 0 h 973667"/>
              <a:gd name="T4" fmla="*/ 271462 w 270933"/>
              <a:gd name="T5" fmla="*/ 973137 h 973667"/>
              <a:gd name="T6" fmla="*/ 8483 w 270933"/>
              <a:gd name="T7" fmla="*/ 973137 h 973667"/>
              <a:gd name="T8" fmla="*/ 8483 w 270933"/>
              <a:gd name="T9" fmla="*/ 973137 h 9736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0933"/>
              <a:gd name="T16" fmla="*/ 0 h 973667"/>
              <a:gd name="T17" fmla="*/ 270933 w 270933"/>
              <a:gd name="T18" fmla="*/ 973667 h 9736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0933" h="973667">
                <a:moveTo>
                  <a:pt x="0" y="0"/>
                </a:moveTo>
                <a:lnTo>
                  <a:pt x="270933" y="0"/>
                </a:lnTo>
                <a:lnTo>
                  <a:pt x="270933" y="973667"/>
                </a:lnTo>
                <a:lnTo>
                  <a:pt x="8466" y="973667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142" name="TextBox 39"/>
          <p:cNvSpPr txBox="1">
            <a:spLocks noChangeArrowheads="1"/>
          </p:cNvSpPr>
          <p:nvPr/>
        </p:nvSpPr>
        <p:spPr bwMode="auto">
          <a:xfrm>
            <a:off x="6688138" y="2049463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919630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map4e_fig_11_03a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92100"/>
            <a:ext cx="5083175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513138" y="5935663"/>
            <a:ext cx="226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(a) Anterior deep view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799263" y="1795463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4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995863" y="2005013"/>
            <a:ext cx="17684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6799263" y="2217738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5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826000" y="2427288"/>
            <a:ext cx="1938338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6152" name="TextBox 12"/>
          <p:cNvSpPr txBox="1">
            <a:spLocks noChangeArrowheads="1"/>
          </p:cNvSpPr>
          <p:nvPr/>
        </p:nvSpPr>
        <p:spPr bwMode="auto">
          <a:xfrm>
            <a:off x="6799263" y="27940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6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6062663" y="2995613"/>
            <a:ext cx="7016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6154" name="TextBox 14"/>
          <p:cNvSpPr txBox="1">
            <a:spLocks noChangeArrowheads="1"/>
          </p:cNvSpPr>
          <p:nvPr/>
        </p:nvSpPr>
        <p:spPr bwMode="auto">
          <a:xfrm>
            <a:off x="6799263" y="32258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7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223000" y="3427413"/>
            <a:ext cx="541338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6156" name="TextBox 16"/>
          <p:cNvSpPr txBox="1">
            <a:spLocks noChangeArrowheads="1"/>
          </p:cNvSpPr>
          <p:nvPr/>
        </p:nvSpPr>
        <p:spPr bwMode="auto">
          <a:xfrm>
            <a:off x="2133600" y="168433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2489200" y="1893888"/>
            <a:ext cx="1541463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6158" name="TextBox 18"/>
          <p:cNvSpPr txBox="1">
            <a:spLocks noChangeArrowheads="1"/>
          </p:cNvSpPr>
          <p:nvPr/>
        </p:nvSpPr>
        <p:spPr bwMode="auto">
          <a:xfrm>
            <a:off x="2133600" y="2328863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2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2489200" y="2546350"/>
            <a:ext cx="8128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  <p:sp>
        <p:nvSpPr>
          <p:cNvPr id="6160" name="TextBox 20"/>
          <p:cNvSpPr txBox="1">
            <a:spLocks noChangeArrowheads="1"/>
          </p:cNvSpPr>
          <p:nvPr/>
        </p:nvSpPr>
        <p:spPr bwMode="auto">
          <a:xfrm>
            <a:off x="2133600" y="277653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3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2489200" y="3003550"/>
            <a:ext cx="1201738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</p:spPr>
      </p:cxnSp>
    </p:spTree>
    <p:extLst>
      <p:ext uri="{BB962C8B-B14F-4D97-AF65-F5344CB8AC3E}">
        <p14:creationId xmlns:p14="http://schemas.microsoft.com/office/powerpoint/2010/main" val="1618704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llen2e_11_07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2484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allen2e_11_07_li</a:t>
            </a:r>
          </a:p>
        </p:txBody>
      </p:sp>
    </p:spTree>
    <p:extLst>
      <p:ext uri="{BB962C8B-B14F-4D97-AF65-F5344CB8AC3E}">
        <p14:creationId xmlns:p14="http://schemas.microsoft.com/office/powerpoint/2010/main" val="18604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map4e_fig_08_03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92100"/>
            <a:ext cx="6824663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792288" y="5516563"/>
            <a:ext cx="4640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(b) Cross-section of ground compact bone</a:t>
            </a: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7954963" y="18859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7</a:t>
            </a:r>
          </a:p>
        </p:txBody>
      </p:sp>
      <p:cxnSp>
        <p:nvCxnSpPr>
          <p:cNvPr id="7173" name="Straight Connector 6"/>
          <p:cNvCxnSpPr>
            <a:cxnSpLocks noChangeShapeType="1"/>
          </p:cNvCxnSpPr>
          <p:nvPr/>
        </p:nvCxnSpPr>
        <p:spPr bwMode="auto">
          <a:xfrm>
            <a:off x="6616700" y="2041525"/>
            <a:ext cx="12922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254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7956550" y="13684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6</a:t>
            </a:r>
          </a:p>
        </p:txBody>
      </p:sp>
      <p:cxnSp>
        <p:nvCxnSpPr>
          <p:cNvPr id="7175" name="Straight Connector 6"/>
          <p:cNvCxnSpPr>
            <a:cxnSpLocks noChangeShapeType="1"/>
          </p:cNvCxnSpPr>
          <p:nvPr/>
        </p:nvCxnSpPr>
        <p:spPr bwMode="auto">
          <a:xfrm>
            <a:off x="4262438" y="1522413"/>
            <a:ext cx="3646487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254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7954963" y="28543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8</a:t>
            </a:r>
          </a:p>
        </p:txBody>
      </p:sp>
      <p:cxnSp>
        <p:nvCxnSpPr>
          <p:cNvPr id="7177" name="Straight Connector 6"/>
          <p:cNvCxnSpPr>
            <a:cxnSpLocks noChangeShapeType="1"/>
          </p:cNvCxnSpPr>
          <p:nvPr/>
        </p:nvCxnSpPr>
        <p:spPr bwMode="auto">
          <a:xfrm>
            <a:off x="4227513" y="3008313"/>
            <a:ext cx="3681412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254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7954963" y="454501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9</a:t>
            </a:r>
          </a:p>
        </p:txBody>
      </p:sp>
      <p:sp>
        <p:nvSpPr>
          <p:cNvPr id="7179" name="AutoShape 1037"/>
          <p:cNvSpPr>
            <a:spLocks noChangeArrowheads="1"/>
          </p:cNvSpPr>
          <p:nvPr/>
        </p:nvSpPr>
        <p:spPr bwMode="auto">
          <a:xfrm>
            <a:off x="6238875" y="5541963"/>
            <a:ext cx="609600" cy="312737"/>
          </a:xfrm>
          <a:prstGeom prst="roundRect">
            <a:avLst>
              <a:gd name="adj" fmla="val 16667"/>
            </a:avLst>
          </a:prstGeom>
          <a:solidFill>
            <a:srgbClr val="E318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200">
                <a:solidFill>
                  <a:schemeClr val="bg1"/>
                </a:solidFill>
              </a:rPr>
              <a:t>LM</a:t>
            </a:r>
            <a:endParaRPr lang="en-US" altLang="en-US"/>
          </a:p>
        </p:txBody>
      </p:sp>
      <p:sp>
        <p:nvSpPr>
          <p:cNvPr id="7180" name="Text Box 1039"/>
          <p:cNvSpPr txBox="1">
            <a:spLocks noChangeArrowheads="1"/>
          </p:cNvSpPr>
          <p:nvPr/>
        </p:nvSpPr>
        <p:spPr bwMode="auto">
          <a:xfrm>
            <a:off x="6842125" y="5500688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/>
              <a:t>285x</a:t>
            </a:r>
          </a:p>
        </p:txBody>
      </p:sp>
      <p:sp>
        <p:nvSpPr>
          <p:cNvPr id="20499" name="Freeform 1043"/>
          <p:cNvSpPr>
            <a:spLocks/>
          </p:cNvSpPr>
          <p:nvPr/>
        </p:nvSpPr>
        <p:spPr bwMode="auto">
          <a:xfrm>
            <a:off x="6096000" y="4360863"/>
            <a:ext cx="1811338" cy="541337"/>
          </a:xfrm>
          <a:custGeom>
            <a:avLst/>
            <a:gdLst>
              <a:gd name="T0" fmla="*/ 0 w 1141"/>
              <a:gd name="T1" fmla="*/ 0 h 341"/>
              <a:gd name="T2" fmla="*/ 1141 w 1141"/>
              <a:gd name="T3" fmla="*/ 229 h 341"/>
              <a:gd name="T4" fmla="*/ 149 w 1141"/>
              <a:gd name="T5" fmla="*/ 341 h 341"/>
              <a:gd name="T6" fmla="*/ 0 60000 65536"/>
              <a:gd name="T7" fmla="*/ 0 60000 65536"/>
              <a:gd name="T8" fmla="*/ 0 60000 65536"/>
              <a:gd name="T9" fmla="*/ 0 w 1141"/>
              <a:gd name="T10" fmla="*/ 0 h 341"/>
              <a:gd name="T11" fmla="*/ 1141 w 1141"/>
              <a:gd name="T12" fmla="*/ 341 h 3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1" h="341">
                <a:moveTo>
                  <a:pt x="0" y="0"/>
                </a:moveTo>
                <a:lnTo>
                  <a:pt x="1141" y="229"/>
                </a:lnTo>
                <a:lnTo>
                  <a:pt x="149" y="341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182" name="Line 1044"/>
          <p:cNvSpPr>
            <a:spLocks noChangeShapeType="1"/>
          </p:cNvSpPr>
          <p:nvPr/>
        </p:nvSpPr>
        <p:spPr bwMode="auto">
          <a:xfrm>
            <a:off x="4176713" y="1317625"/>
            <a:ext cx="1698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Line 1045"/>
          <p:cNvSpPr>
            <a:spLocks noChangeShapeType="1"/>
          </p:cNvSpPr>
          <p:nvPr/>
        </p:nvSpPr>
        <p:spPr bwMode="auto">
          <a:xfrm>
            <a:off x="4176713" y="1722438"/>
            <a:ext cx="1698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1046"/>
          <p:cNvSpPr>
            <a:spLocks noChangeShapeType="1"/>
          </p:cNvSpPr>
          <p:nvPr/>
        </p:nvSpPr>
        <p:spPr bwMode="auto">
          <a:xfrm>
            <a:off x="4260850" y="1317625"/>
            <a:ext cx="0" cy="406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llen2e_11_08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4008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allen2e_11_08_li</a:t>
            </a:r>
          </a:p>
        </p:txBody>
      </p:sp>
    </p:spTree>
    <p:extLst>
      <p:ext uri="{BB962C8B-B14F-4D97-AF65-F5344CB8AC3E}">
        <p14:creationId xmlns:p14="http://schemas.microsoft.com/office/powerpoint/2010/main" val="34616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map4e_fig_08_04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92100"/>
            <a:ext cx="558800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1649413" y="233203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5</a:t>
            </a:r>
          </a:p>
        </p:txBody>
      </p:sp>
      <p:cxnSp>
        <p:nvCxnSpPr>
          <p:cNvPr id="9220" name="Straight Connector 6"/>
          <p:cNvCxnSpPr>
            <a:cxnSpLocks noChangeShapeType="1"/>
          </p:cNvCxnSpPr>
          <p:nvPr/>
        </p:nvCxnSpPr>
        <p:spPr bwMode="auto">
          <a:xfrm>
            <a:off x="2008188" y="2503488"/>
            <a:ext cx="1927225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254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1649413" y="520223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600"/>
              <a:t>6</a:t>
            </a:r>
          </a:p>
        </p:txBody>
      </p:sp>
      <p:cxnSp>
        <p:nvCxnSpPr>
          <p:cNvPr id="9222" name="Straight Connector 6"/>
          <p:cNvCxnSpPr>
            <a:cxnSpLocks noChangeShapeType="1"/>
          </p:cNvCxnSpPr>
          <p:nvPr/>
        </p:nvCxnSpPr>
        <p:spPr bwMode="auto">
          <a:xfrm>
            <a:off x="2008188" y="5381625"/>
            <a:ext cx="1589087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dist="254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map4e_fig_09_01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74638"/>
            <a:ext cx="8189913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12334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153400" y="776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7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153400" y="5424488"/>
            <a:ext cx="55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/>
              <a:t>14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8153400" y="46624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13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8153400" y="3679825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12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8153400" y="259556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11</a:t>
            </a: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8153400" y="225266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10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8153400" y="19304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9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8153400" y="12827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685800" y="329088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5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685800" y="46624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6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685800" y="275748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685800" y="17668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685800" y="2376488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>
            <a:off x="990600" y="1447800"/>
            <a:ext cx="2743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539" name="Line 19"/>
          <p:cNvSpPr>
            <a:spLocks noChangeShapeType="1"/>
          </p:cNvSpPr>
          <p:nvPr/>
        </p:nvSpPr>
        <p:spPr bwMode="auto">
          <a:xfrm>
            <a:off x="990600" y="1981200"/>
            <a:ext cx="4038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990600" y="2590800"/>
            <a:ext cx="3429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>
            <a:off x="990600" y="2971800"/>
            <a:ext cx="3200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542" name="Line 22"/>
          <p:cNvSpPr>
            <a:spLocks noChangeShapeType="1"/>
          </p:cNvSpPr>
          <p:nvPr/>
        </p:nvSpPr>
        <p:spPr bwMode="auto">
          <a:xfrm>
            <a:off x="990600" y="3505200"/>
            <a:ext cx="1219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 flipV="1">
            <a:off x="990600" y="4268788"/>
            <a:ext cx="16764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544" name="Line 24"/>
          <p:cNvSpPr>
            <a:spLocks noChangeShapeType="1"/>
          </p:cNvSpPr>
          <p:nvPr/>
        </p:nvSpPr>
        <p:spPr bwMode="auto">
          <a:xfrm flipV="1">
            <a:off x="6019800" y="990600"/>
            <a:ext cx="21336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 flipV="1">
            <a:off x="5638800" y="1524000"/>
            <a:ext cx="2514600" cy="1600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546" name="Line 26"/>
          <p:cNvSpPr>
            <a:spLocks noChangeShapeType="1"/>
          </p:cNvSpPr>
          <p:nvPr/>
        </p:nvSpPr>
        <p:spPr bwMode="auto">
          <a:xfrm flipV="1">
            <a:off x="6324600" y="2133600"/>
            <a:ext cx="1828800" cy="129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547" name="Line 27"/>
          <p:cNvSpPr>
            <a:spLocks noChangeShapeType="1"/>
          </p:cNvSpPr>
          <p:nvPr/>
        </p:nvSpPr>
        <p:spPr bwMode="auto">
          <a:xfrm flipV="1">
            <a:off x="6629400" y="2474913"/>
            <a:ext cx="1524000" cy="8778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548" name="Line 28"/>
          <p:cNvSpPr>
            <a:spLocks noChangeShapeType="1"/>
          </p:cNvSpPr>
          <p:nvPr/>
        </p:nvSpPr>
        <p:spPr bwMode="auto">
          <a:xfrm flipV="1">
            <a:off x="7010400" y="2805113"/>
            <a:ext cx="1143000" cy="6238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>
            <a:off x="6248400" y="3886200"/>
            <a:ext cx="1905000" cy="142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550" name="Line 30"/>
          <p:cNvSpPr>
            <a:spLocks noChangeShapeType="1"/>
          </p:cNvSpPr>
          <p:nvPr/>
        </p:nvSpPr>
        <p:spPr bwMode="auto">
          <a:xfrm>
            <a:off x="6858000" y="4572000"/>
            <a:ext cx="1295400" cy="2428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552" name="Line 32"/>
          <p:cNvSpPr>
            <a:spLocks noChangeShapeType="1"/>
          </p:cNvSpPr>
          <p:nvPr/>
        </p:nvSpPr>
        <p:spPr bwMode="auto">
          <a:xfrm>
            <a:off x="5943600" y="5624513"/>
            <a:ext cx="2209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llen2e_09_09_bottom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79120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allen2e_09_09_bottom_li</a:t>
            </a:r>
          </a:p>
        </p:txBody>
      </p:sp>
    </p:spTree>
    <p:extLst>
      <p:ext uri="{BB962C8B-B14F-4D97-AF65-F5344CB8AC3E}">
        <p14:creationId xmlns:p14="http://schemas.microsoft.com/office/powerpoint/2010/main" val="41565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map4e_fig_09_02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2100"/>
            <a:ext cx="6100763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00200" y="762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600200" y="534828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5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600200" y="57292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6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00200" y="4114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600200" y="12192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600200" y="2833688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1905000" y="976313"/>
            <a:ext cx="2895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1905000" y="1433513"/>
            <a:ext cx="1981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>
            <a:off x="1905000" y="3048000"/>
            <a:ext cx="1828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>
            <a:off x="1905000" y="4329113"/>
            <a:ext cx="2971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1905000" y="5562600"/>
            <a:ext cx="2590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V="1">
            <a:off x="1905000" y="5881688"/>
            <a:ext cx="28956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712</Words>
  <Application>Microsoft Office PowerPoint</Application>
  <PresentationFormat>On-screen Show (4:3)</PresentationFormat>
  <Paragraphs>511</Paragraphs>
  <Slides>50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ＭＳ Ｐゴシック</vt:lpstr>
      <vt:lpstr>Arial</vt:lpstr>
      <vt:lpstr>Times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allen2e_09_09_bottom_li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allen2e_09_17_right_li</vt:lpstr>
      <vt:lpstr>allen2e_09_18_right_li</vt:lpstr>
      <vt:lpstr>allen2e_09_19a_li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allen2e_10_06_bottom_li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allen2e_11_07_li</vt:lpstr>
      <vt:lpstr>allen2e_11_08_li</vt:lpstr>
    </vt:vector>
  </TitlesOfParts>
  <Manager>Sumanas, Inc.</Manager>
  <Company>(c) 2009 John Wiley &amp; Sons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Manual for Anatomy and Physiology</dc:title>
  <dc:creator>Allen and Harper</dc:creator>
  <cp:lastModifiedBy>Kelly Moore</cp:lastModifiedBy>
  <cp:revision>82</cp:revision>
  <dcterms:created xsi:type="dcterms:W3CDTF">2010-10-20T02:44:03Z</dcterms:created>
  <dcterms:modified xsi:type="dcterms:W3CDTF">2014-05-14T17:46:22Z</dcterms:modified>
</cp:coreProperties>
</file>